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6" r:id="rId8"/>
    <p:sldId id="269" r:id="rId9"/>
    <p:sldId id="270" r:id="rId10"/>
    <p:sldId id="271" r:id="rId11"/>
    <p:sldId id="272" r:id="rId12"/>
    <p:sldId id="273" r:id="rId13"/>
    <p:sldId id="274" r:id="rId14"/>
    <p:sldId id="280" r:id="rId15"/>
    <p:sldId id="275" r:id="rId16"/>
    <p:sldId id="261" r:id="rId17"/>
    <p:sldId id="262" r:id="rId18"/>
    <p:sldId id="264" r:id="rId19"/>
    <p:sldId id="267" r:id="rId20"/>
    <p:sldId id="277" r:id="rId21"/>
    <p:sldId id="278" r:id="rId22"/>
    <p:sldId id="265" r:id="rId23"/>
    <p:sldId id="268" r:id="rId24"/>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71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9061E-19F3-4989-B87E-74A3F5E6F38C}" type="doc">
      <dgm:prSet loTypeId="urn:microsoft.com/office/officeart/2005/8/layout/process4" loCatId="process" qsTypeId="urn:microsoft.com/office/officeart/2005/8/quickstyle/simple2" qsCatId="simple" csTypeId="urn:microsoft.com/office/officeart/2005/8/colors/accent1_2" csCatId="accent1"/>
      <dgm:spPr/>
      <dgm:t>
        <a:bodyPr/>
        <a:lstStyle/>
        <a:p>
          <a:endParaRPr lang="en-US"/>
        </a:p>
      </dgm:t>
    </dgm:pt>
    <dgm:pt modelId="{E143D347-265B-47A1-8B25-6766903A3D5A}">
      <dgm:prSet/>
      <dgm:spPr/>
      <dgm:t>
        <a:bodyPr/>
        <a:lstStyle/>
        <a:p>
          <a:r>
            <a:rPr lang="de-DE"/>
            <a:t>Hierbei arbeiten Lehrer/innen und pädagogische Fachkräfte eng zusammen. </a:t>
          </a:r>
          <a:endParaRPr lang="en-US"/>
        </a:p>
      </dgm:t>
    </dgm:pt>
    <dgm:pt modelId="{8D880E08-2A06-48C0-9EB3-C2740294F05D}" type="parTrans" cxnId="{3FA9D1AE-D063-407E-9359-57AD31F35E6E}">
      <dgm:prSet/>
      <dgm:spPr/>
      <dgm:t>
        <a:bodyPr/>
        <a:lstStyle/>
        <a:p>
          <a:endParaRPr lang="en-US"/>
        </a:p>
      </dgm:t>
    </dgm:pt>
    <dgm:pt modelId="{D725312F-CE6E-41DA-92D5-9C50351E2E6A}" type="sibTrans" cxnId="{3FA9D1AE-D063-407E-9359-57AD31F35E6E}">
      <dgm:prSet/>
      <dgm:spPr/>
      <dgm:t>
        <a:bodyPr/>
        <a:lstStyle/>
        <a:p>
          <a:endParaRPr lang="en-US"/>
        </a:p>
      </dgm:t>
    </dgm:pt>
    <dgm:pt modelId="{7314767A-8196-4D7A-AE6A-5305EF945630}">
      <dgm:prSet/>
      <dgm:spPr/>
      <dgm:t>
        <a:bodyPr/>
        <a:lstStyle/>
        <a:p>
          <a:r>
            <a:rPr lang="de-DE"/>
            <a:t>Die Schülern haben jeden Tag 1 Stunde „individuelles Lernen“, das die Hausaufgaben ersetzt. In der Regel arbeiten die Kinder während des "ILs" an Übungen, die den Lernstoff vertiefen.</a:t>
          </a:r>
          <a:endParaRPr lang="en-US"/>
        </a:p>
      </dgm:t>
    </dgm:pt>
    <dgm:pt modelId="{42041681-269F-48A7-B812-E0DA24E7E6EE}" type="parTrans" cxnId="{BD9130DD-6454-4076-9509-5B9BCB1723EC}">
      <dgm:prSet/>
      <dgm:spPr/>
      <dgm:t>
        <a:bodyPr/>
        <a:lstStyle/>
        <a:p>
          <a:endParaRPr lang="en-US"/>
        </a:p>
      </dgm:t>
    </dgm:pt>
    <dgm:pt modelId="{9BCAE255-4B99-4632-B266-D35225AB0F7B}" type="sibTrans" cxnId="{BD9130DD-6454-4076-9509-5B9BCB1723EC}">
      <dgm:prSet/>
      <dgm:spPr/>
      <dgm:t>
        <a:bodyPr/>
        <a:lstStyle/>
        <a:p>
          <a:endParaRPr lang="en-US"/>
        </a:p>
      </dgm:t>
    </dgm:pt>
    <dgm:pt modelId="{5C2DE95C-DFA4-4713-BA87-15C1CA07809F}">
      <dgm:prSet/>
      <dgm:spPr/>
      <dgm:t>
        <a:bodyPr/>
        <a:lstStyle/>
        <a:p>
          <a:r>
            <a:rPr lang="de-DE"/>
            <a:t>Die verschiedenen Lernstände und Lernbedürfnisse der Kinder werden dabei berücksichtigt.</a:t>
          </a:r>
          <a:endParaRPr lang="en-US"/>
        </a:p>
      </dgm:t>
    </dgm:pt>
    <dgm:pt modelId="{1F2EEA04-C20C-4D19-A232-1E85321ECBE4}" type="parTrans" cxnId="{87BCE89B-95D9-4B08-B831-88EA5EF67B3D}">
      <dgm:prSet/>
      <dgm:spPr/>
      <dgm:t>
        <a:bodyPr/>
        <a:lstStyle/>
        <a:p>
          <a:endParaRPr lang="en-US"/>
        </a:p>
      </dgm:t>
    </dgm:pt>
    <dgm:pt modelId="{3C23E783-1E64-4A0A-BFB7-174DF57AB305}" type="sibTrans" cxnId="{87BCE89B-95D9-4B08-B831-88EA5EF67B3D}">
      <dgm:prSet/>
      <dgm:spPr/>
      <dgm:t>
        <a:bodyPr/>
        <a:lstStyle/>
        <a:p>
          <a:endParaRPr lang="en-US"/>
        </a:p>
      </dgm:t>
    </dgm:pt>
    <dgm:pt modelId="{B6EC78A0-9A17-41F5-829F-89DFC88E0AC4}" type="pres">
      <dgm:prSet presAssocID="{E4B9061E-19F3-4989-B87E-74A3F5E6F38C}" presName="Name0" presStyleCnt="0">
        <dgm:presLayoutVars>
          <dgm:dir/>
          <dgm:animLvl val="lvl"/>
          <dgm:resizeHandles val="exact"/>
        </dgm:presLayoutVars>
      </dgm:prSet>
      <dgm:spPr/>
    </dgm:pt>
    <dgm:pt modelId="{293C0537-F426-4AC4-903B-27E033C3B7CA}" type="pres">
      <dgm:prSet presAssocID="{5C2DE95C-DFA4-4713-BA87-15C1CA07809F}" presName="boxAndChildren" presStyleCnt="0"/>
      <dgm:spPr/>
    </dgm:pt>
    <dgm:pt modelId="{6DE8D984-8489-431A-8E43-68C4FAA1B788}" type="pres">
      <dgm:prSet presAssocID="{5C2DE95C-DFA4-4713-BA87-15C1CA07809F}" presName="parentTextBox" presStyleLbl="node1" presStyleIdx="0" presStyleCnt="3"/>
      <dgm:spPr/>
    </dgm:pt>
    <dgm:pt modelId="{FB962E8E-25C8-4364-9B36-1369CB2036FD}" type="pres">
      <dgm:prSet presAssocID="{9BCAE255-4B99-4632-B266-D35225AB0F7B}" presName="sp" presStyleCnt="0"/>
      <dgm:spPr/>
    </dgm:pt>
    <dgm:pt modelId="{78C693D7-975E-451A-B229-9630DC7D4826}" type="pres">
      <dgm:prSet presAssocID="{7314767A-8196-4D7A-AE6A-5305EF945630}" presName="arrowAndChildren" presStyleCnt="0"/>
      <dgm:spPr/>
    </dgm:pt>
    <dgm:pt modelId="{067E6439-11C9-45AD-A5EE-BE060E0DB23A}" type="pres">
      <dgm:prSet presAssocID="{7314767A-8196-4D7A-AE6A-5305EF945630}" presName="parentTextArrow" presStyleLbl="node1" presStyleIdx="1" presStyleCnt="3"/>
      <dgm:spPr/>
    </dgm:pt>
    <dgm:pt modelId="{34DC0E5E-EFE0-4AC3-A3B8-B1ED4631FF8D}" type="pres">
      <dgm:prSet presAssocID="{D725312F-CE6E-41DA-92D5-9C50351E2E6A}" presName="sp" presStyleCnt="0"/>
      <dgm:spPr/>
    </dgm:pt>
    <dgm:pt modelId="{D6F864C1-AE7C-491E-8596-3EF1A4AD0A12}" type="pres">
      <dgm:prSet presAssocID="{E143D347-265B-47A1-8B25-6766903A3D5A}" presName="arrowAndChildren" presStyleCnt="0"/>
      <dgm:spPr/>
    </dgm:pt>
    <dgm:pt modelId="{D4A1BD9B-34C1-4256-9B55-7A636EB06D8D}" type="pres">
      <dgm:prSet presAssocID="{E143D347-265B-47A1-8B25-6766903A3D5A}" presName="parentTextArrow" presStyleLbl="node1" presStyleIdx="2" presStyleCnt="3"/>
      <dgm:spPr/>
    </dgm:pt>
  </dgm:ptLst>
  <dgm:cxnLst>
    <dgm:cxn modelId="{76D34C8C-C6B6-47DB-A1F6-AF7AB129F94B}" type="presOf" srcId="{E4B9061E-19F3-4989-B87E-74A3F5E6F38C}" destId="{B6EC78A0-9A17-41F5-829F-89DFC88E0AC4}" srcOrd="0" destOrd="0" presId="urn:microsoft.com/office/officeart/2005/8/layout/process4"/>
    <dgm:cxn modelId="{87BCE89B-95D9-4B08-B831-88EA5EF67B3D}" srcId="{E4B9061E-19F3-4989-B87E-74A3F5E6F38C}" destId="{5C2DE95C-DFA4-4713-BA87-15C1CA07809F}" srcOrd="2" destOrd="0" parTransId="{1F2EEA04-C20C-4D19-A232-1E85321ECBE4}" sibTransId="{3C23E783-1E64-4A0A-BFB7-174DF57AB305}"/>
    <dgm:cxn modelId="{3FA9D1AE-D063-407E-9359-57AD31F35E6E}" srcId="{E4B9061E-19F3-4989-B87E-74A3F5E6F38C}" destId="{E143D347-265B-47A1-8B25-6766903A3D5A}" srcOrd="0" destOrd="0" parTransId="{8D880E08-2A06-48C0-9EB3-C2740294F05D}" sibTransId="{D725312F-CE6E-41DA-92D5-9C50351E2E6A}"/>
    <dgm:cxn modelId="{29E71FB3-AF8E-40AF-A13C-A00A01C68665}" type="presOf" srcId="{E143D347-265B-47A1-8B25-6766903A3D5A}" destId="{D4A1BD9B-34C1-4256-9B55-7A636EB06D8D}" srcOrd="0" destOrd="0" presId="urn:microsoft.com/office/officeart/2005/8/layout/process4"/>
    <dgm:cxn modelId="{2F9050D6-6034-4704-AFBD-ECCC88E81232}" type="presOf" srcId="{7314767A-8196-4D7A-AE6A-5305EF945630}" destId="{067E6439-11C9-45AD-A5EE-BE060E0DB23A}" srcOrd="0" destOrd="0" presId="urn:microsoft.com/office/officeart/2005/8/layout/process4"/>
    <dgm:cxn modelId="{BD9130DD-6454-4076-9509-5B9BCB1723EC}" srcId="{E4B9061E-19F3-4989-B87E-74A3F5E6F38C}" destId="{7314767A-8196-4D7A-AE6A-5305EF945630}" srcOrd="1" destOrd="0" parTransId="{42041681-269F-48A7-B812-E0DA24E7E6EE}" sibTransId="{9BCAE255-4B99-4632-B266-D35225AB0F7B}"/>
    <dgm:cxn modelId="{786669E5-4008-49CD-B996-A9F4ECA610FB}" type="presOf" srcId="{5C2DE95C-DFA4-4713-BA87-15C1CA07809F}" destId="{6DE8D984-8489-431A-8E43-68C4FAA1B788}" srcOrd="0" destOrd="0" presId="urn:microsoft.com/office/officeart/2005/8/layout/process4"/>
    <dgm:cxn modelId="{473F8226-5B58-4E14-9274-FA9E0F7E2495}" type="presParOf" srcId="{B6EC78A0-9A17-41F5-829F-89DFC88E0AC4}" destId="{293C0537-F426-4AC4-903B-27E033C3B7CA}" srcOrd="0" destOrd="0" presId="urn:microsoft.com/office/officeart/2005/8/layout/process4"/>
    <dgm:cxn modelId="{2FE29323-C956-4996-9BC2-DE32ACBCF1A3}" type="presParOf" srcId="{293C0537-F426-4AC4-903B-27E033C3B7CA}" destId="{6DE8D984-8489-431A-8E43-68C4FAA1B788}" srcOrd="0" destOrd="0" presId="urn:microsoft.com/office/officeart/2005/8/layout/process4"/>
    <dgm:cxn modelId="{E1BC6840-84A9-45EC-B59D-E8FD6A901B9F}" type="presParOf" srcId="{B6EC78A0-9A17-41F5-829F-89DFC88E0AC4}" destId="{FB962E8E-25C8-4364-9B36-1369CB2036FD}" srcOrd="1" destOrd="0" presId="urn:microsoft.com/office/officeart/2005/8/layout/process4"/>
    <dgm:cxn modelId="{24CAF389-2EB4-429A-9BBC-5EF55C55E5CE}" type="presParOf" srcId="{B6EC78A0-9A17-41F5-829F-89DFC88E0AC4}" destId="{78C693D7-975E-451A-B229-9630DC7D4826}" srcOrd="2" destOrd="0" presId="urn:microsoft.com/office/officeart/2005/8/layout/process4"/>
    <dgm:cxn modelId="{D36DB61B-F1D1-4676-8279-DEAB5DF967D0}" type="presParOf" srcId="{78C693D7-975E-451A-B229-9630DC7D4826}" destId="{067E6439-11C9-45AD-A5EE-BE060E0DB23A}" srcOrd="0" destOrd="0" presId="urn:microsoft.com/office/officeart/2005/8/layout/process4"/>
    <dgm:cxn modelId="{A7200BE7-1EF2-4C28-A1A3-A3B9473477FC}" type="presParOf" srcId="{B6EC78A0-9A17-41F5-829F-89DFC88E0AC4}" destId="{34DC0E5E-EFE0-4AC3-A3B8-B1ED4631FF8D}" srcOrd="3" destOrd="0" presId="urn:microsoft.com/office/officeart/2005/8/layout/process4"/>
    <dgm:cxn modelId="{6E60B345-D8F7-4FD9-9246-4E765D321B6D}" type="presParOf" srcId="{B6EC78A0-9A17-41F5-829F-89DFC88E0AC4}" destId="{D6F864C1-AE7C-491E-8596-3EF1A4AD0A12}" srcOrd="4" destOrd="0" presId="urn:microsoft.com/office/officeart/2005/8/layout/process4"/>
    <dgm:cxn modelId="{821CEC0F-5C0D-4D25-8AF4-57F8AA07D9CE}" type="presParOf" srcId="{D6F864C1-AE7C-491E-8596-3EF1A4AD0A12}" destId="{D4A1BD9B-34C1-4256-9B55-7A636EB06D8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B3B526-826D-4127-8F5F-1F7DBDF41EFC}" type="doc">
      <dgm:prSet loTypeId="urn:microsoft.com/office/officeart/2005/8/layout/hierarchy1" loCatId="hierarchy" qsTypeId="urn:microsoft.com/office/officeart/2005/8/quickstyle/simple5" qsCatId="simple" csTypeId="urn:microsoft.com/office/officeart/2005/8/colors/accent3_2" csCatId="accent3"/>
      <dgm:spPr/>
      <dgm:t>
        <a:bodyPr/>
        <a:lstStyle/>
        <a:p>
          <a:endParaRPr lang="en-US"/>
        </a:p>
      </dgm:t>
    </dgm:pt>
    <dgm:pt modelId="{EDBF09F1-736C-4CF5-BA78-F86F434C3F73}">
      <dgm:prSet/>
      <dgm:spPr/>
      <dgm:t>
        <a:bodyPr/>
        <a:lstStyle/>
        <a:p>
          <a:r>
            <a:rPr lang="de-DE"/>
            <a:t>Hierbei werden auch neue Freundschaften geknüpft und bestehende Freundschaften gefestigt, Ganztageskinder treffen auf Kinder der Verlässlichen Grundschule (Halbtagesklasse).</a:t>
          </a:r>
          <a:endParaRPr lang="en-US"/>
        </a:p>
      </dgm:t>
    </dgm:pt>
    <dgm:pt modelId="{1AC3EE93-0D24-4A31-97EB-C166C4C3D65F}" type="parTrans" cxnId="{76AD36D8-9EDC-4748-96FB-6ADD5D2A554F}">
      <dgm:prSet/>
      <dgm:spPr/>
      <dgm:t>
        <a:bodyPr/>
        <a:lstStyle/>
        <a:p>
          <a:endParaRPr lang="en-US"/>
        </a:p>
      </dgm:t>
    </dgm:pt>
    <dgm:pt modelId="{6DA05F46-C31E-4EE3-A8A7-1E904767C7A5}" type="sibTrans" cxnId="{76AD36D8-9EDC-4748-96FB-6ADD5D2A554F}">
      <dgm:prSet/>
      <dgm:spPr/>
      <dgm:t>
        <a:bodyPr/>
        <a:lstStyle/>
        <a:p>
          <a:endParaRPr lang="en-US"/>
        </a:p>
      </dgm:t>
    </dgm:pt>
    <dgm:pt modelId="{071CF99B-2724-4A7D-BB7D-AF18C176DA6C}">
      <dgm:prSet/>
      <dgm:spPr/>
      <dgm:t>
        <a:bodyPr/>
        <a:lstStyle/>
        <a:p>
          <a:r>
            <a:rPr lang="de-DE"/>
            <a:t>Die Kinder haben die Möglichkeit, in die Funktionsräume zu gehen (Bauzimmer, Ruheraum, Atelier, Werkraum, Medienraum, Raum der Wünsche, Spielezimmer, Bewegungsraum/Turnhalle und das Außengelände mit der Wiese, den beiden Höfen und dem SV Prag)</a:t>
          </a:r>
          <a:endParaRPr lang="en-US"/>
        </a:p>
      </dgm:t>
    </dgm:pt>
    <dgm:pt modelId="{43F9D8E8-B624-4A3C-9A33-86988A5FFDD3}" type="parTrans" cxnId="{549C32BD-5D64-47D0-AE42-A048DAEB671C}">
      <dgm:prSet/>
      <dgm:spPr/>
      <dgm:t>
        <a:bodyPr/>
        <a:lstStyle/>
        <a:p>
          <a:endParaRPr lang="en-US"/>
        </a:p>
      </dgm:t>
    </dgm:pt>
    <dgm:pt modelId="{7C25C5E9-04A9-494D-8622-E91276B63667}" type="sibTrans" cxnId="{549C32BD-5D64-47D0-AE42-A048DAEB671C}">
      <dgm:prSet/>
      <dgm:spPr/>
      <dgm:t>
        <a:bodyPr/>
        <a:lstStyle/>
        <a:p>
          <a:endParaRPr lang="en-US"/>
        </a:p>
      </dgm:t>
    </dgm:pt>
    <dgm:pt modelId="{3DEB5DB4-35EB-4037-9140-F94217042505}" type="pres">
      <dgm:prSet presAssocID="{08B3B526-826D-4127-8F5F-1F7DBDF41EFC}" presName="hierChild1" presStyleCnt="0">
        <dgm:presLayoutVars>
          <dgm:chPref val="1"/>
          <dgm:dir/>
          <dgm:animOne val="branch"/>
          <dgm:animLvl val="lvl"/>
          <dgm:resizeHandles/>
        </dgm:presLayoutVars>
      </dgm:prSet>
      <dgm:spPr/>
    </dgm:pt>
    <dgm:pt modelId="{1F797D05-09BA-4ECA-802C-D9D213FEFF9E}" type="pres">
      <dgm:prSet presAssocID="{EDBF09F1-736C-4CF5-BA78-F86F434C3F73}" presName="hierRoot1" presStyleCnt="0"/>
      <dgm:spPr/>
    </dgm:pt>
    <dgm:pt modelId="{C8612B0F-B7B8-4CB1-BEBF-B12D1C860D4B}" type="pres">
      <dgm:prSet presAssocID="{EDBF09F1-736C-4CF5-BA78-F86F434C3F73}" presName="composite" presStyleCnt="0"/>
      <dgm:spPr/>
    </dgm:pt>
    <dgm:pt modelId="{A5DA6EAC-BA1F-4AB0-AF73-41558AB4EC1F}" type="pres">
      <dgm:prSet presAssocID="{EDBF09F1-736C-4CF5-BA78-F86F434C3F73}" presName="background" presStyleLbl="node0" presStyleIdx="0" presStyleCnt="2"/>
      <dgm:spPr/>
    </dgm:pt>
    <dgm:pt modelId="{9D109EC1-8280-452F-8D63-4D58357F0EAE}" type="pres">
      <dgm:prSet presAssocID="{EDBF09F1-736C-4CF5-BA78-F86F434C3F73}" presName="text" presStyleLbl="fgAcc0" presStyleIdx="0" presStyleCnt="2">
        <dgm:presLayoutVars>
          <dgm:chPref val="3"/>
        </dgm:presLayoutVars>
      </dgm:prSet>
      <dgm:spPr/>
    </dgm:pt>
    <dgm:pt modelId="{710F1279-0E6A-41B3-852E-D8671FFE9639}" type="pres">
      <dgm:prSet presAssocID="{EDBF09F1-736C-4CF5-BA78-F86F434C3F73}" presName="hierChild2" presStyleCnt="0"/>
      <dgm:spPr/>
    </dgm:pt>
    <dgm:pt modelId="{583D4E41-CD2E-4CE6-95C3-914FBDA75E2F}" type="pres">
      <dgm:prSet presAssocID="{071CF99B-2724-4A7D-BB7D-AF18C176DA6C}" presName="hierRoot1" presStyleCnt="0"/>
      <dgm:spPr/>
    </dgm:pt>
    <dgm:pt modelId="{53A6F509-6745-4BC2-8B6D-F046F1D0593B}" type="pres">
      <dgm:prSet presAssocID="{071CF99B-2724-4A7D-BB7D-AF18C176DA6C}" presName="composite" presStyleCnt="0"/>
      <dgm:spPr/>
    </dgm:pt>
    <dgm:pt modelId="{793221E2-AF09-4609-BCD8-11206C36BB11}" type="pres">
      <dgm:prSet presAssocID="{071CF99B-2724-4A7D-BB7D-AF18C176DA6C}" presName="background" presStyleLbl="node0" presStyleIdx="1" presStyleCnt="2"/>
      <dgm:spPr/>
    </dgm:pt>
    <dgm:pt modelId="{A818D9D8-99BA-471C-9C1E-0E6C31D11A0C}" type="pres">
      <dgm:prSet presAssocID="{071CF99B-2724-4A7D-BB7D-AF18C176DA6C}" presName="text" presStyleLbl="fgAcc0" presStyleIdx="1" presStyleCnt="2">
        <dgm:presLayoutVars>
          <dgm:chPref val="3"/>
        </dgm:presLayoutVars>
      </dgm:prSet>
      <dgm:spPr/>
    </dgm:pt>
    <dgm:pt modelId="{357A93F9-F23B-4B90-88D5-88C7EF72DD1D}" type="pres">
      <dgm:prSet presAssocID="{071CF99B-2724-4A7D-BB7D-AF18C176DA6C}" presName="hierChild2" presStyleCnt="0"/>
      <dgm:spPr/>
    </dgm:pt>
  </dgm:ptLst>
  <dgm:cxnLst>
    <dgm:cxn modelId="{7DED078C-49F3-4E9A-9E7C-1B23A3710306}" type="presOf" srcId="{071CF99B-2724-4A7D-BB7D-AF18C176DA6C}" destId="{A818D9D8-99BA-471C-9C1E-0E6C31D11A0C}" srcOrd="0" destOrd="0" presId="urn:microsoft.com/office/officeart/2005/8/layout/hierarchy1"/>
    <dgm:cxn modelId="{549C32BD-5D64-47D0-AE42-A048DAEB671C}" srcId="{08B3B526-826D-4127-8F5F-1F7DBDF41EFC}" destId="{071CF99B-2724-4A7D-BB7D-AF18C176DA6C}" srcOrd="1" destOrd="0" parTransId="{43F9D8E8-B624-4A3C-9A33-86988A5FFDD3}" sibTransId="{7C25C5E9-04A9-494D-8622-E91276B63667}"/>
    <dgm:cxn modelId="{76AD36D8-9EDC-4748-96FB-6ADD5D2A554F}" srcId="{08B3B526-826D-4127-8F5F-1F7DBDF41EFC}" destId="{EDBF09F1-736C-4CF5-BA78-F86F434C3F73}" srcOrd="0" destOrd="0" parTransId="{1AC3EE93-0D24-4A31-97EB-C166C4C3D65F}" sibTransId="{6DA05F46-C31E-4EE3-A8A7-1E904767C7A5}"/>
    <dgm:cxn modelId="{B99126E0-FA73-4B67-84B2-616BC3BDE392}" type="presOf" srcId="{EDBF09F1-736C-4CF5-BA78-F86F434C3F73}" destId="{9D109EC1-8280-452F-8D63-4D58357F0EAE}" srcOrd="0" destOrd="0" presId="urn:microsoft.com/office/officeart/2005/8/layout/hierarchy1"/>
    <dgm:cxn modelId="{920220EE-4A31-43B7-AA61-D824EA886A2F}" type="presOf" srcId="{08B3B526-826D-4127-8F5F-1F7DBDF41EFC}" destId="{3DEB5DB4-35EB-4037-9140-F94217042505}" srcOrd="0" destOrd="0" presId="urn:microsoft.com/office/officeart/2005/8/layout/hierarchy1"/>
    <dgm:cxn modelId="{71F45963-F4C5-48ED-810A-5E9BDAEE5ABD}" type="presParOf" srcId="{3DEB5DB4-35EB-4037-9140-F94217042505}" destId="{1F797D05-09BA-4ECA-802C-D9D213FEFF9E}" srcOrd="0" destOrd="0" presId="urn:microsoft.com/office/officeart/2005/8/layout/hierarchy1"/>
    <dgm:cxn modelId="{B1F02680-E5D7-48F3-8A62-A162F84369CF}" type="presParOf" srcId="{1F797D05-09BA-4ECA-802C-D9D213FEFF9E}" destId="{C8612B0F-B7B8-4CB1-BEBF-B12D1C860D4B}" srcOrd="0" destOrd="0" presId="urn:microsoft.com/office/officeart/2005/8/layout/hierarchy1"/>
    <dgm:cxn modelId="{A7100597-F473-407F-A637-8F1A09F8B4E5}" type="presParOf" srcId="{C8612B0F-B7B8-4CB1-BEBF-B12D1C860D4B}" destId="{A5DA6EAC-BA1F-4AB0-AF73-41558AB4EC1F}" srcOrd="0" destOrd="0" presId="urn:microsoft.com/office/officeart/2005/8/layout/hierarchy1"/>
    <dgm:cxn modelId="{E679B47D-7A91-4CD5-B9EE-11454254DC00}" type="presParOf" srcId="{C8612B0F-B7B8-4CB1-BEBF-B12D1C860D4B}" destId="{9D109EC1-8280-452F-8D63-4D58357F0EAE}" srcOrd="1" destOrd="0" presId="urn:microsoft.com/office/officeart/2005/8/layout/hierarchy1"/>
    <dgm:cxn modelId="{7DB272F1-1657-428B-8F68-EB82DADE785E}" type="presParOf" srcId="{1F797D05-09BA-4ECA-802C-D9D213FEFF9E}" destId="{710F1279-0E6A-41B3-852E-D8671FFE9639}" srcOrd="1" destOrd="0" presId="urn:microsoft.com/office/officeart/2005/8/layout/hierarchy1"/>
    <dgm:cxn modelId="{C8154F12-9FF1-44BD-9248-379A39887B84}" type="presParOf" srcId="{3DEB5DB4-35EB-4037-9140-F94217042505}" destId="{583D4E41-CD2E-4CE6-95C3-914FBDA75E2F}" srcOrd="1" destOrd="0" presId="urn:microsoft.com/office/officeart/2005/8/layout/hierarchy1"/>
    <dgm:cxn modelId="{6C2A6CD9-594C-42FC-A2E3-61015790E9C1}" type="presParOf" srcId="{583D4E41-CD2E-4CE6-95C3-914FBDA75E2F}" destId="{53A6F509-6745-4BC2-8B6D-F046F1D0593B}" srcOrd="0" destOrd="0" presId="urn:microsoft.com/office/officeart/2005/8/layout/hierarchy1"/>
    <dgm:cxn modelId="{4AC6E15A-86D8-4324-AC71-4DF6BA8FC1F7}" type="presParOf" srcId="{53A6F509-6745-4BC2-8B6D-F046F1D0593B}" destId="{793221E2-AF09-4609-BCD8-11206C36BB11}" srcOrd="0" destOrd="0" presId="urn:microsoft.com/office/officeart/2005/8/layout/hierarchy1"/>
    <dgm:cxn modelId="{CDB9CA82-D48F-4493-9C18-D58DA06991C9}" type="presParOf" srcId="{53A6F509-6745-4BC2-8B6D-F046F1D0593B}" destId="{A818D9D8-99BA-471C-9C1E-0E6C31D11A0C}" srcOrd="1" destOrd="0" presId="urn:microsoft.com/office/officeart/2005/8/layout/hierarchy1"/>
    <dgm:cxn modelId="{949CBEDD-35F9-445D-A77C-42B53B4F8BF4}" type="presParOf" srcId="{583D4E41-CD2E-4CE6-95C3-914FBDA75E2F}" destId="{357A93F9-F23B-4B90-88D5-88C7EF72DD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6672D-4C92-40E0-8703-D1D8F8C9FB43}"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8AA4574A-0FBF-468D-B682-95A869B2702F}">
      <dgm:prSet/>
      <dgm:spPr/>
      <dgm:t>
        <a:bodyPr/>
        <a:lstStyle/>
        <a:p>
          <a:r>
            <a:rPr lang="de-DE"/>
            <a:t>1 Nachmittag in der Woche (Dienstag), jahrgangsgemischte Klassen </a:t>
          </a:r>
          <a:endParaRPr lang="en-US"/>
        </a:p>
      </dgm:t>
    </dgm:pt>
    <dgm:pt modelId="{9A6D5B96-A646-4F32-82C4-7621B6024220}" type="parTrans" cxnId="{66EABB71-4FC6-4784-BCDA-2324A4367F8E}">
      <dgm:prSet/>
      <dgm:spPr/>
      <dgm:t>
        <a:bodyPr/>
        <a:lstStyle/>
        <a:p>
          <a:endParaRPr lang="en-US"/>
        </a:p>
      </dgm:t>
    </dgm:pt>
    <dgm:pt modelId="{7F832F97-70B3-43A4-9E67-4490B012C470}" type="sibTrans" cxnId="{66EABB71-4FC6-4784-BCDA-2324A4367F8E}">
      <dgm:prSet/>
      <dgm:spPr/>
      <dgm:t>
        <a:bodyPr/>
        <a:lstStyle/>
        <a:p>
          <a:endParaRPr lang="en-US"/>
        </a:p>
      </dgm:t>
    </dgm:pt>
    <dgm:pt modelId="{EC9943FF-3FBA-4D20-BF0C-C15FCF1EB7EB}">
      <dgm:prSet/>
      <dgm:spPr/>
      <dgm:t>
        <a:bodyPr/>
        <a:lstStyle/>
        <a:p>
          <a:r>
            <a:rPr lang="de-DE"/>
            <a:t>Kinder wählen zwischen mehreren Angeboten    (3 pro Schuljahr)</a:t>
          </a:r>
          <a:endParaRPr lang="en-US"/>
        </a:p>
      </dgm:t>
    </dgm:pt>
    <dgm:pt modelId="{4A2744D6-E756-4C2C-BF4F-1A4ABC2C0214}" type="parTrans" cxnId="{606E3C80-56A8-4951-ADD1-F49653EF2153}">
      <dgm:prSet/>
      <dgm:spPr/>
      <dgm:t>
        <a:bodyPr/>
        <a:lstStyle/>
        <a:p>
          <a:endParaRPr lang="en-US"/>
        </a:p>
      </dgm:t>
    </dgm:pt>
    <dgm:pt modelId="{DA901D9E-FAB1-405E-8504-6177FFE7EC3C}" type="sibTrans" cxnId="{606E3C80-56A8-4951-ADD1-F49653EF2153}">
      <dgm:prSet/>
      <dgm:spPr/>
      <dgm:t>
        <a:bodyPr/>
        <a:lstStyle/>
        <a:p>
          <a:endParaRPr lang="en-US"/>
        </a:p>
      </dgm:t>
    </dgm:pt>
    <dgm:pt modelId="{4874A5C5-3EAB-4394-B7A5-C7C94F1EFB53}">
      <dgm:prSet/>
      <dgm:spPr/>
      <dgm:t>
        <a:bodyPr/>
        <a:lstStyle/>
        <a:p>
          <a:r>
            <a:rPr lang="de-DE"/>
            <a:t>Unterstützt von MTV mit  Sportangeboten</a:t>
          </a:r>
          <a:endParaRPr lang="en-US"/>
        </a:p>
      </dgm:t>
    </dgm:pt>
    <dgm:pt modelId="{4AE07866-67E6-4FF8-907E-421DC0687405}" type="parTrans" cxnId="{2B933A9A-259B-41EE-A242-3BAEE10019E8}">
      <dgm:prSet/>
      <dgm:spPr/>
      <dgm:t>
        <a:bodyPr/>
        <a:lstStyle/>
        <a:p>
          <a:endParaRPr lang="en-US"/>
        </a:p>
      </dgm:t>
    </dgm:pt>
    <dgm:pt modelId="{B167D496-48F6-460D-9BE9-3F12EE18995E}" type="sibTrans" cxnId="{2B933A9A-259B-41EE-A242-3BAEE10019E8}">
      <dgm:prSet/>
      <dgm:spPr/>
      <dgm:t>
        <a:bodyPr/>
        <a:lstStyle/>
        <a:p>
          <a:endParaRPr lang="en-US"/>
        </a:p>
      </dgm:t>
    </dgm:pt>
    <dgm:pt modelId="{6CCF7734-072D-449E-90AE-0EB55A498C9B}" type="pres">
      <dgm:prSet presAssocID="{38D6672D-4C92-40E0-8703-D1D8F8C9FB43}" presName="diagram" presStyleCnt="0">
        <dgm:presLayoutVars>
          <dgm:dir/>
          <dgm:resizeHandles val="exact"/>
        </dgm:presLayoutVars>
      </dgm:prSet>
      <dgm:spPr/>
    </dgm:pt>
    <dgm:pt modelId="{72BE2039-32B1-4909-8612-7926B8C8ED19}" type="pres">
      <dgm:prSet presAssocID="{8AA4574A-0FBF-468D-B682-95A869B2702F}" presName="node" presStyleLbl="node1" presStyleIdx="0" presStyleCnt="3">
        <dgm:presLayoutVars>
          <dgm:bulletEnabled val="1"/>
        </dgm:presLayoutVars>
      </dgm:prSet>
      <dgm:spPr/>
    </dgm:pt>
    <dgm:pt modelId="{90DA14D9-8CB3-40CA-AC9D-516FC5D0204A}" type="pres">
      <dgm:prSet presAssocID="{7F832F97-70B3-43A4-9E67-4490B012C470}" presName="sibTrans" presStyleCnt="0"/>
      <dgm:spPr/>
    </dgm:pt>
    <dgm:pt modelId="{158F2459-8E0B-41F5-9361-4755FDE3B7F9}" type="pres">
      <dgm:prSet presAssocID="{EC9943FF-3FBA-4D20-BF0C-C15FCF1EB7EB}" presName="node" presStyleLbl="node1" presStyleIdx="1" presStyleCnt="3">
        <dgm:presLayoutVars>
          <dgm:bulletEnabled val="1"/>
        </dgm:presLayoutVars>
      </dgm:prSet>
      <dgm:spPr/>
    </dgm:pt>
    <dgm:pt modelId="{9A7F6695-5170-4696-B842-5D2F3E7D29F8}" type="pres">
      <dgm:prSet presAssocID="{DA901D9E-FAB1-405E-8504-6177FFE7EC3C}" presName="sibTrans" presStyleCnt="0"/>
      <dgm:spPr/>
    </dgm:pt>
    <dgm:pt modelId="{FACA8BF1-2965-4BA2-8100-A7E2082AE2F5}" type="pres">
      <dgm:prSet presAssocID="{4874A5C5-3EAB-4394-B7A5-C7C94F1EFB53}" presName="node" presStyleLbl="node1" presStyleIdx="2" presStyleCnt="3">
        <dgm:presLayoutVars>
          <dgm:bulletEnabled val="1"/>
        </dgm:presLayoutVars>
      </dgm:prSet>
      <dgm:spPr/>
    </dgm:pt>
  </dgm:ptLst>
  <dgm:cxnLst>
    <dgm:cxn modelId="{AD288E19-5C14-465A-A695-0ED78FAC9901}" type="presOf" srcId="{38D6672D-4C92-40E0-8703-D1D8F8C9FB43}" destId="{6CCF7734-072D-449E-90AE-0EB55A498C9B}" srcOrd="0" destOrd="0" presId="urn:microsoft.com/office/officeart/2005/8/layout/default"/>
    <dgm:cxn modelId="{EB311C47-6CA8-4B96-8439-B4BDBA3B246D}" type="presOf" srcId="{EC9943FF-3FBA-4D20-BF0C-C15FCF1EB7EB}" destId="{158F2459-8E0B-41F5-9361-4755FDE3B7F9}" srcOrd="0" destOrd="0" presId="urn:microsoft.com/office/officeart/2005/8/layout/default"/>
    <dgm:cxn modelId="{ADE2236D-8D40-48CE-AA65-E610A447FF96}" type="presOf" srcId="{8AA4574A-0FBF-468D-B682-95A869B2702F}" destId="{72BE2039-32B1-4909-8612-7926B8C8ED19}" srcOrd="0" destOrd="0" presId="urn:microsoft.com/office/officeart/2005/8/layout/default"/>
    <dgm:cxn modelId="{66EABB71-4FC6-4784-BCDA-2324A4367F8E}" srcId="{38D6672D-4C92-40E0-8703-D1D8F8C9FB43}" destId="{8AA4574A-0FBF-468D-B682-95A869B2702F}" srcOrd="0" destOrd="0" parTransId="{9A6D5B96-A646-4F32-82C4-7621B6024220}" sibTransId="{7F832F97-70B3-43A4-9E67-4490B012C470}"/>
    <dgm:cxn modelId="{606E3C80-56A8-4951-ADD1-F49653EF2153}" srcId="{38D6672D-4C92-40E0-8703-D1D8F8C9FB43}" destId="{EC9943FF-3FBA-4D20-BF0C-C15FCF1EB7EB}" srcOrd="1" destOrd="0" parTransId="{4A2744D6-E756-4C2C-BF4F-1A4ABC2C0214}" sibTransId="{DA901D9E-FAB1-405E-8504-6177FFE7EC3C}"/>
    <dgm:cxn modelId="{2B933A9A-259B-41EE-A242-3BAEE10019E8}" srcId="{38D6672D-4C92-40E0-8703-D1D8F8C9FB43}" destId="{4874A5C5-3EAB-4394-B7A5-C7C94F1EFB53}" srcOrd="2" destOrd="0" parTransId="{4AE07866-67E6-4FF8-907E-421DC0687405}" sibTransId="{B167D496-48F6-460D-9BE9-3F12EE18995E}"/>
    <dgm:cxn modelId="{055113EF-3CF1-40FC-9A8E-59D2D037D3B3}" type="presOf" srcId="{4874A5C5-3EAB-4394-B7A5-C7C94F1EFB53}" destId="{FACA8BF1-2965-4BA2-8100-A7E2082AE2F5}" srcOrd="0" destOrd="0" presId="urn:microsoft.com/office/officeart/2005/8/layout/default"/>
    <dgm:cxn modelId="{9480711D-E168-468B-AF47-2EDE076EDB99}" type="presParOf" srcId="{6CCF7734-072D-449E-90AE-0EB55A498C9B}" destId="{72BE2039-32B1-4909-8612-7926B8C8ED19}" srcOrd="0" destOrd="0" presId="urn:microsoft.com/office/officeart/2005/8/layout/default"/>
    <dgm:cxn modelId="{26B7A68A-187E-47C9-BC63-641E0BE89C75}" type="presParOf" srcId="{6CCF7734-072D-449E-90AE-0EB55A498C9B}" destId="{90DA14D9-8CB3-40CA-AC9D-516FC5D0204A}" srcOrd="1" destOrd="0" presId="urn:microsoft.com/office/officeart/2005/8/layout/default"/>
    <dgm:cxn modelId="{029B0076-4EB7-477B-9C48-3998C71CB912}" type="presParOf" srcId="{6CCF7734-072D-449E-90AE-0EB55A498C9B}" destId="{158F2459-8E0B-41F5-9361-4755FDE3B7F9}" srcOrd="2" destOrd="0" presId="urn:microsoft.com/office/officeart/2005/8/layout/default"/>
    <dgm:cxn modelId="{2F5FD884-474E-4A43-B27D-F9B9119F453E}" type="presParOf" srcId="{6CCF7734-072D-449E-90AE-0EB55A498C9B}" destId="{9A7F6695-5170-4696-B842-5D2F3E7D29F8}" srcOrd="3" destOrd="0" presId="urn:microsoft.com/office/officeart/2005/8/layout/default"/>
    <dgm:cxn modelId="{324C8A33-6880-4F67-8018-6AFF4D026662}" type="presParOf" srcId="{6CCF7734-072D-449E-90AE-0EB55A498C9B}" destId="{FACA8BF1-2965-4BA2-8100-A7E2082AE2F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F8490F-72B2-4833-81DC-3CD9BEA72E9F}"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30FF6A0B-108E-48CC-B053-3107BC828233}">
      <dgm:prSet/>
      <dgm:spPr/>
      <dgm:t>
        <a:bodyPr/>
        <a:lstStyle/>
        <a:p>
          <a:r>
            <a:rPr lang="de-DE"/>
            <a:t>Können hinzu gebucht werden</a:t>
          </a:r>
          <a:endParaRPr lang="en-US"/>
        </a:p>
      </dgm:t>
    </dgm:pt>
    <dgm:pt modelId="{93446432-446E-4FBE-8D7E-734B7D31C379}" type="parTrans" cxnId="{62A3779B-7699-489F-ACC7-06BD0845F8B5}">
      <dgm:prSet/>
      <dgm:spPr/>
      <dgm:t>
        <a:bodyPr/>
        <a:lstStyle/>
        <a:p>
          <a:endParaRPr lang="en-US"/>
        </a:p>
      </dgm:t>
    </dgm:pt>
    <dgm:pt modelId="{A1AC4609-B12C-49B2-9595-4793E4621ACB}" type="sibTrans" cxnId="{62A3779B-7699-489F-ACC7-06BD0845F8B5}">
      <dgm:prSet/>
      <dgm:spPr/>
      <dgm:t>
        <a:bodyPr/>
        <a:lstStyle/>
        <a:p>
          <a:endParaRPr lang="en-US"/>
        </a:p>
      </dgm:t>
    </dgm:pt>
    <dgm:pt modelId="{DC6D886F-9573-4466-A735-4DA2760E7F2F}">
      <dgm:prSet/>
      <dgm:spPr/>
      <dgm:t>
        <a:bodyPr/>
        <a:lstStyle/>
        <a:p>
          <a:r>
            <a:rPr lang="de-DE"/>
            <a:t>26- 28 Schließtage im Jahr </a:t>
          </a:r>
          <a:endParaRPr lang="en-US"/>
        </a:p>
      </dgm:t>
    </dgm:pt>
    <dgm:pt modelId="{CD09CF18-F2A9-4241-8478-513A94F2ABEA}" type="parTrans" cxnId="{CEC2A376-A1B5-44A8-9878-7D20BDC662FE}">
      <dgm:prSet/>
      <dgm:spPr/>
      <dgm:t>
        <a:bodyPr/>
        <a:lstStyle/>
        <a:p>
          <a:endParaRPr lang="en-US"/>
        </a:p>
      </dgm:t>
    </dgm:pt>
    <dgm:pt modelId="{56F373B1-0A94-4FCC-BD5C-B406B8597F10}" type="sibTrans" cxnId="{CEC2A376-A1B5-44A8-9878-7D20BDC662FE}">
      <dgm:prSet/>
      <dgm:spPr/>
      <dgm:t>
        <a:bodyPr/>
        <a:lstStyle/>
        <a:p>
          <a:endParaRPr lang="en-US"/>
        </a:p>
      </dgm:t>
    </dgm:pt>
    <dgm:pt modelId="{307CA36B-F7D4-4612-A25B-5A1389E6BF6D}">
      <dgm:prSet/>
      <dgm:spPr/>
      <dgm:t>
        <a:bodyPr/>
        <a:lstStyle/>
        <a:p>
          <a:r>
            <a:rPr lang="de-DE"/>
            <a:t>Individuelles Programm mit Ausflügen</a:t>
          </a:r>
          <a:endParaRPr lang="en-US"/>
        </a:p>
      </dgm:t>
    </dgm:pt>
    <dgm:pt modelId="{32A5A7D1-63A6-4AE8-90F9-B6BBDB1D662D}" type="parTrans" cxnId="{58ADA9EA-E277-4AD1-B77F-99BC0736E771}">
      <dgm:prSet/>
      <dgm:spPr/>
      <dgm:t>
        <a:bodyPr/>
        <a:lstStyle/>
        <a:p>
          <a:endParaRPr lang="en-US"/>
        </a:p>
      </dgm:t>
    </dgm:pt>
    <dgm:pt modelId="{D5015E88-0FF6-4F43-8B34-E9CDF05D06E5}" type="sibTrans" cxnId="{58ADA9EA-E277-4AD1-B77F-99BC0736E771}">
      <dgm:prSet/>
      <dgm:spPr/>
      <dgm:t>
        <a:bodyPr/>
        <a:lstStyle/>
        <a:p>
          <a:endParaRPr lang="en-US"/>
        </a:p>
      </dgm:t>
    </dgm:pt>
    <dgm:pt modelId="{EC542210-828C-4290-B8A6-728C68E52497}">
      <dgm:prSet/>
      <dgm:spPr/>
      <dgm:t>
        <a:bodyPr/>
        <a:lstStyle/>
        <a:p>
          <a:r>
            <a:rPr lang="de-DE"/>
            <a:t>Ferienkinder können ab 01.09.2024 in die Betreuung (8.00-17.00 Uhr)</a:t>
          </a:r>
          <a:endParaRPr lang="en-US"/>
        </a:p>
      </dgm:t>
    </dgm:pt>
    <dgm:pt modelId="{7E3BFE94-F48A-4E6C-8171-38C337EF5CB6}" type="parTrans" cxnId="{58D97966-1F7B-4400-97D2-6F3EB182C0F3}">
      <dgm:prSet/>
      <dgm:spPr/>
      <dgm:t>
        <a:bodyPr/>
        <a:lstStyle/>
        <a:p>
          <a:endParaRPr lang="en-US"/>
        </a:p>
      </dgm:t>
    </dgm:pt>
    <dgm:pt modelId="{DE6EEE7B-3414-4E51-96D5-6C0B1EDC2B57}" type="sibTrans" cxnId="{58D97966-1F7B-4400-97D2-6F3EB182C0F3}">
      <dgm:prSet/>
      <dgm:spPr/>
      <dgm:t>
        <a:bodyPr/>
        <a:lstStyle/>
        <a:p>
          <a:endParaRPr lang="en-US"/>
        </a:p>
      </dgm:t>
    </dgm:pt>
    <dgm:pt modelId="{A30DB45A-7A4D-4B7C-86E2-D36F28EC53F9}">
      <dgm:prSet/>
      <dgm:spPr/>
      <dgm:t>
        <a:bodyPr/>
        <a:lstStyle/>
        <a:p>
          <a:r>
            <a:rPr lang="de-DE"/>
            <a:t>Ganztageskinder ohne Ferienbetreuung kommen ab dem 1. Schultag 2024  (16.09.2024) </a:t>
          </a:r>
          <a:endParaRPr lang="en-US"/>
        </a:p>
      </dgm:t>
    </dgm:pt>
    <dgm:pt modelId="{CBD8EDB0-BAA5-434E-BABD-B538173FB2AB}" type="parTrans" cxnId="{EFBDD301-080E-4235-95E8-3F8E6E693B70}">
      <dgm:prSet/>
      <dgm:spPr/>
      <dgm:t>
        <a:bodyPr/>
        <a:lstStyle/>
        <a:p>
          <a:endParaRPr lang="en-US"/>
        </a:p>
      </dgm:t>
    </dgm:pt>
    <dgm:pt modelId="{5627DBFC-5E5C-4AFF-B0B3-3E137EA80950}" type="sibTrans" cxnId="{EFBDD301-080E-4235-95E8-3F8E6E693B70}">
      <dgm:prSet/>
      <dgm:spPr/>
      <dgm:t>
        <a:bodyPr/>
        <a:lstStyle/>
        <a:p>
          <a:endParaRPr lang="en-US"/>
        </a:p>
      </dgm:t>
    </dgm:pt>
    <dgm:pt modelId="{3E819854-0616-4F2A-B5BD-FB83076A6225}" type="pres">
      <dgm:prSet presAssocID="{8EF8490F-72B2-4833-81DC-3CD9BEA72E9F}" presName="linear" presStyleCnt="0">
        <dgm:presLayoutVars>
          <dgm:animLvl val="lvl"/>
          <dgm:resizeHandles val="exact"/>
        </dgm:presLayoutVars>
      </dgm:prSet>
      <dgm:spPr/>
    </dgm:pt>
    <dgm:pt modelId="{6123044D-F9CE-4B70-AF49-FEF33D58965A}" type="pres">
      <dgm:prSet presAssocID="{30FF6A0B-108E-48CC-B053-3107BC828233}" presName="parentText" presStyleLbl="node1" presStyleIdx="0" presStyleCnt="5">
        <dgm:presLayoutVars>
          <dgm:chMax val="0"/>
          <dgm:bulletEnabled val="1"/>
        </dgm:presLayoutVars>
      </dgm:prSet>
      <dgm:spPr/>
    </dgm:pt>
    <dgm:pt modelId="{8E024601-8E18-44C6-B5AD-52867E92A726}" type="pres">
      <dgm:prSet presAssocID="{A1AC4609-B12C-49B2-9595-4793E4621ACB}" presName="spacer" presStyleCnt="0"/>
      <dgm:spPr/>
    </dgm:pt>
    <dgm:pt modelId="{5787A9FD-354C-406A-8CD7-AB9480527F9B}" type="pres">
      <dgm:prSet presAssocID="{DC6D886F-9573-4466-A735-4DA2760E7F2F}" presName="parentText" presStyleLbl="node1" presStyleIdx="1" presStyleCnt="5">
        <dgm:presLayoutVars>
          <dgm:chMax val="0"/>
          <dgm:bulletEnabled val="1"/>
        </dgm:presLayoutVars>
      </dgm:prSet>
      <dgm:spPr/>
    </dgm:pt>
    <dgm:pt modelId="{F9433743-E93B-4606-91FF-778ABF55085B}" type="pres">
      <dgm:prSet presAssocID="{56F373B1-0A94-4FCC-BD5C-B406B8597F10}" presName="spacer" presStyleCnt="0"/>
      <dgm:spPr/>
    </dgm:pt>
    <dgm:pt modelId="{6E39BF4B-617D-4947-8B17-98DE3E76D3CB}" type="pres">
      <dgm:prSet presAssocID="{307CA36B-F7D4-4612-A25B-5A1389E6BF6D}" presName="parentText" presStyleLbl="node1" presStyleIdx="2" presStyleCnt="5">
        <dgm:presLayoutVars>
          <dgm:chMax val="0"/>
          <dgm:bulletEnabled val="1"/>
        </dgm:presLayoutVars>
      </dgm:prSet>
      <dgm:spPr/>
    </dgm:pt>
    <dgm:pt modelId="{A2A116EB-E676-41C8-A1F3-279ED5585534}" type="pres">
      <dgm:prSet presAssocID="{D5015E88-0FF6-4F43-8B34-E9CDF05D06E5}" presName="spacer" presStyleCnt="0"/>
      <dgm:spPr/>
    </dgm:pt>
    <dgm:pt modelId="{D675C967-956A-4348-BB53-C5C031BBB503}" type="pres">
      <dgm:prSet presAssocID="{EC542210-828C-4290-B8A6-728C68E52497}" presName="parentText" presStyleLbl="node1" presStyleIdx="3" presStyleCnt="5">
        <dgm:presLayoutVars>
          <dgm:chMax val="0"/>
          <dgm:bulletEnabled val="1"/>
        </dgm:presLayoutVars>
      </dgm:prSet>
      <dgm:spPr/>
    </dgm:pt>
    <dgm:pt modelId="{1871B0CD-6246-43CE-8AB6-81E5C85F47D9}" type="pres">
      <dgm:prSet presAssocID="{DE6EEE7B-3414-4E51-96D5-6C0B1EDC2B57}" presName="spacer" presStyleCnt="0"/>
      <dgm:spPr/>
    </dgm:pt>
    <dgm:pt modelId="{8C0B711B-ECD7-460E-829E-D74EC54B3B4F}" type="pres">
      <dgm:prSet presAssocID="{A30DB45A-7A4D-4B7C-86E2-D36F28EC53F9}" presName="parentText" presStyleLbl="node1" presStyleIdx="4" presStyleCnt="5">
        <dgm:presLayoutVars>
          <dgm:chMax val="0"/>
          <dgm:bulletEnabled val="1"/>
        </dgm:presLayoutVars>
      </dgm:prSet>
      <dgm:spPr/>
    </dgm:pt>
  </dgm:ptLst>
  <dgm:cxnLst>
    <dgm:cxn modelId="{EFBDD301-080E-4235-95E8-3F8E6E693B70}" srcId="{8EF8490F-72B2-4833-81DC-3CD9BEA72E9F}" destId="{A30DB45A-7A4D-4B7C-86E2-D36F28EC53F9}" srcOrd="4" destOrd="0" parTransId="{CBD8EDB0-BAA5-434E-BABD-B538173FB2AB}" sibTransId="{5627DBFC-5E5C-4AFF-B0B3-3E137EA80950}"/>
    <dgm:cxn modelId="{B2BEBC04-F695-433C-9D07-CD0F34624B2B}" type="presOf" srcId="{307CA36B-F7D4-4612-A25B-5A1389E6BF6D}" destId="{6E39BF4B-617D-4947-8B17-98DE3E76D3CB}" srcOrd="0" destOrd="0" presId="urn:microsoft.com/office/officeart/2005/8/layout/vList2"/>
    <dgm:cxn modelId="{58D97966-1F7B-4400-97D2-6F3EB182C0F3}" srcId="{8EF8490F-72B2-4833-81DC-3CD9BEA72E9F}" destId="{EC542210-828C-4290-B8A6-728C68E52497}" srcOrd="3" destOrd="0" parTransId="{7E3BFE94-F48A-4E6C-8171-38C337EF5CB6}" sibTransId="{DE6EEE7B-3414-4E51-96D5-6C0B1EDC2B57}"/>
    <dgm:cxn modelId="{A7878B66-B7D1-4B77-BCE4-52A97049354C}" type="presOf" srcId="{8EF8490F-72B2-4833-81DC-3CD9BEA72E9F}" destId="{3E819854-0616-4F2A-B5BD-FB83076A6225}" srcOrd="0" destOrd="0" presId="urn:microsoft.com/office/officeart/2005/8/layout/vList2"/>
    <dgm:cxn modelId="{B4E6804E-78C3-4AD4-AB5F-4947314673B8}" type="presOf" srcId="{DC6D886F-9573-4466-A735-4DA2760E7F2F}" destId="{5787A9FD-354C-406A-8CD7-AB9480527F9B}" srcOrd="0" destOrd="0" presId="urn:microsoft.com/office/officeart/2005/8/layout/vList2"/>
    <dgm:cxn modelId="{CEC2A376-A1B5-44A8-9878-7D20BDC662FE}" srcId="{8EF8490F-72B2-4833-81DC-3CD9BEA72E9F}" destId="{DC6D886F-9573-4466-A735-4DA2760E7F2F}" srcOrd="1" destOrd="0" parTransId="{CD09CF18-F2A9-4241-8478-513A94F2ABEA}" sibTransId="{56F373B1-0A94-4FCC-BD5C-B406B8597F10}"/>
    <dgm:cxn modelId="{55D78158-1CEA-4B11-97DC-39D23AFC509A}" type="presOf" srcId="{EC542210-828C-4290-B8A6-728C68E52497}" destId="{D675C967-956A-4348-BB53-C5C031BBB503}" srcOrd="0" destOrd="0" presId="urn:microsoft.com/office/officeart/2005/8/layout/vList2"/>
    <dgm:cxn modelId="{62A3779B-7699-489F-ACC7-06BD0845F8B5}" srcId="{8EF8490F-72B2-4833-81DC-3CD9BEA72E9F}" destId="{30FF6A0B-108E-48CC-B053-3107BC828233}" srcOrd="0" destOrd="0" parTransId="{93446432-446E-4FBE-8D7E-734B7D31C379}" sibTransId="{A1AC4609-B12C-49B2-9595-4793E4621ACB}"/>
    <dgm:cxn modelId="{BEDA9BCE-0821-4B9E-B01D-2868AC780DC3}" type="presOf" srcId="{A30DB45A-7A4D-4B7C-86E2-D36F28EC53F9}" destId="{8C0B711B-ECD7-460E-829E-D74EC54B3B4F}" srcOrd="0" destOrd="0" presId="urn:microsoft.com/office/officeart/2005/8/layout/vList2"/>
    <dgm:cxn modelId="{B023F4E7-0CAD-4D76-90C3-FA85C35B1C00}" type="presOf" srcId="{30FF6A0B-108E-48CC-B053-3107BC828233}" destId="{6123044D-F9CE-4B70-AF49-FEF33D58965A}" srcOrd="0" destOrd="0" presId="urn:microsoft.com/office/officeart/2005/8/layout/vList2"/>
    <dgm:cxn modelId="{58ADA9EA-E277-4AD1-B77F-99BC0736E771}" srcId="{8EF8490F-72B2-4833-81DC-3CD9BEA72E9F}" destId="{307CA36B-F7D4-4612-A25B-5A1389E6BF6D}" srcOrd="2" destOrd="0" parTransId="{32A5A7D1-63A6-4AE8-90F9-B6BBDB1D662D}" sibTransId="{D5015E88-0FF6-4F43-8B34-E9CDF05D06E5}"/>
    <dgm:cxn modelId="{F2CDAC68-AEBB-4B81-ADB8-61B885CDA066}" type="presParOf" srcId="{3E819854-0616-4F2A-B5BD-FB83076A6225}" destId="{6123044D-F9CE-4B70-AF49-FEF33D58965A}" srcOrd="0" destOrd="0" presId="urn:microsoft.com/office/officeart/2005/8/layout/vList2"/>
    <dgm:cxn modelId="{79F979F7-8DB3-4EC0-8E9B-314DA8A2D09F}" type="presParOf" srcId="{3E819854-0616-4F2A-B5BD-FB83076A6225}" destId="{8E024601-8E18-44C6-B5AD-52867E92A726}" srcOrd="1" destOrd="0" presId="urn:microsoft.com/office/officeart/2005/8/layout/vList2"/>
    <dgm:cxn modelId="{06695439-20BD-40B8-B5CE-4ED737AE1227}" type="presParOf" srcId="{3E819854-0616-4F2A-B5BD-FB83076A6225}" destId="{5787A9FD-354C-406A-8CD7-AB9480527F9B}" srcOrd="2" destOrd="0" presId="urn:microsoft.com/office/officeart/2005/8/layout/vList2"/>
    <dgm:cxn modelId="{7BEF2D9A-2345-42C2-A449-224311D25169}" type="presParOf" srcId="{3E819854-0616-4F2A-B5BD-FB83076A6225}" destId="{F9433743-E93B-4606-91FF-778ABF55085B}" srcOrd="3" destOrd="0" presId="urn:microsoft.com/office/officeart/2005/8/layout/vList2"/>
    <dgm:cxn modelId="{1B30F305-C8F0-47AE-AB4A-870A0536FA45}" type="presParOf" srcId="{3E819854-0616-4F2A-B5BD-FB83076A6225}" destId="{6E39BF4B-617D-4947-8B17-98DE3E76D3CB}" srcOrd="4" destOrd="0" presId="urn:microsoft.com/office/officeart/2005/8/layout/vList2"/>
    <dgm:cxn modelId="{087E5CF8-0B85-40E4-B0D2-AFA9D3367B90}" type="presParOf" srcId="{3E819854-0616-4F2A-B5BD-FB83076A6225}" destId="{A2A116EB-E676-41C8-A1F3-279ED5585534}" srcOrd="5" destOrd="0" presId="urn:microsoft.com/office/officeart/2005/8/layout/vList2"/>
    <dgm:cxn modelId="{116FAEAD-15DB-4646-8D21-0F86EF52B008}" type="presParOf" srcId="{3E819854-0616-4F2A-B5BD-FB83076A6225}" destId="{D675C967-956A-4348-BB53-C5C031BBB503}" srcOrd="6" destOrd="0" presId="urn:microsoft.com/office/officeart/2005/8/layout/vList2"/>
    <dgm:cxn modelId="{EE704D39-8631-423D-A0D8-B788C19FA8C7}" type="presParOf" srcId="{3E819854-0616-4F2A-B5BD-FB83076A6225}" destId="{1871B0CD-6246-43CE-8AB6-81E5C85F47D9}" srcOrd="7" destOrd="0" presId="urn:microsoft.com/office/officeart/2005/8/layout/vList2"/>
    <dgm:cxn modelId="{874376E2-F650-40A2-8A4B-298900AC28EC}" type="presParOf" srcId="{3E819854-0616-4F2A-B5BD-FB83076A6225}" destId="{8C0B711B-ECD7-460E-829E-D74EC54B3B4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8D984-8489-431A-8E43-68C4FAA1B788}">
      <dsp:nvSpPr>
        <dsp:cNvPr id="0" name=""/>
        <dsp:cNvSpPr/>
      </dsp:nvSpPr>
      <dsp:spPr>
        <a:xfrm>
          <a:off x="0" y="3406931"/>
          <a:ext cx="8229600" cy="111823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a:t>Die verschiedenen Lernstände und Lernbedürfnisse der Kinder werden dabei berücksichtigt.</a:t>
          </a:r>
          <a:endParaRPr lang="en-US" sz="1900" kern="1200"/>
        </a:p>
      </dsp:txBody>
      <dsp:txXfrm>
        <a:off x="0" y="3406931"/>
        <a:ext cx="8229600" cy="1118231"/>
      </dsp:txXfrm>
    </dsp:sp>
    <dsp:sp modelId="{067E6439-11C9-45AD-A5EE-BE060E0DB23A}">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a:t>Die Schülern haben jeden Tag 1 Stunde „individuelles Lernen“, das die Hausaufgaben ersetzt. In der Regel arbeiten die Kinder während des "ILs" an Übungen, die den Lernstoff vertiefen.</a:t>
          </a:r>
          <a:endParaRPr lang="en-US" sz="1900" kern="1200"/>
        </a:p>
      </dsp:txBody>
      <dsp:txXfrm rot="10800000">
        <a:off x="0" y="1703865"/>
        <a:ext cx="8229600" cy="1117500"/>
      </dsp:txXfrm>
    </dsp:sp>
    <dsp:sp modelId="{D4A1BD9B-34C1-4256-9B55-7A636EB06D8D}">
      <dsp:nvSpPr>
        <dsp:cNvPr id="0" name=""/>
        <dsp:cNvSpPr/>
      </dsp:nvSpPr>
      <dsp:spPr>
        <a:xfrm rot="10800000">
          <a:off x="0" y="799"/>
          <a:ext cx="8229600" cy="1719839"/>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a:t>Hierbei arbeiten Lehrer/innen und pädagogische Fachkräfte eng zusammen. </a:t>
          </a:r>
          <a:endParaRPr lang="en-US" sz="1900" kern="1200"/>
        </a:p>
      </dsp:txBody>
      <dsp:txXfrm rot="10800000">
        <a:off x="0" y="799"/>
        <a:ext cx="8229600" cy="111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A6EAC-BA1F-4AB0-AF73-41558AB4EC1F}">
      <dsp:nvSpPr>
        <dsp:cNvPr id="0" name=""/>
        <dsp:cNvSpPr/>
      </dsp:nvSpPr>
      <dsp:spPr>
        <a:xfrm>
          <a:off x="1004" y="957341"/>
          <a:ext cx="3526110" cy="223908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109EC1-8280-452F-8D63-4D58357F0EAE}">
      <dsp:nvSpPr>
        <dsp:cNvPr id="0" name=""/>
        <dsp:cNvSpPr/>
      </dsp:nvSpPr>
      <dsp:spPr>
        <a:xfrm>
          <a:off x="392794" y="1329541"/>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Hierbei werden auch neue Freundschaften geknüpft und bestehende Freundschaften gefestigt, Ganztageskinder treffen auf Kinder der Verlässlichen Grundschule (Halbtagesklasse).</a:t>
          </a:r>
          <a:endParaRPr lang="en-US" sz="1700" kern="1200"/>
        </a:p>
      </dsp:txBody>
      <dsp:txXfrm>
        <a:off x="458374" y="1395121"/>
        <a:ext cx="3394950" cy="2107920"/>
      </dsp:txXfrm>
    </dsp:sp>
    <dsp:sp modelId="{793221E2-AF09-4609-BCD8-11206C36BB11}">
      <dsp:nvSpPr>
        <dsp:cNvPr id="0" name=""/>
        <dsp:cNvSpPr/>
      </dsp:nvSpPr>
      <dsp:spPr>
        <a:xfrm>
          <a:off x="4310695" y="957341"/>
          <a:ext cx="3526110" cy="223908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18D9D8-99BA-471C-9C1E-0E6C31D11A0C}">
      <dsp:nvSpPr>
        <dsp:cNvPr id="0" name=""/>
        <dsp:cNvSpPr/>
      </dsp:nvSpPr>
      <dsp:spPr>
        <a:xfrm>
          <a:off x="4702485" y="1329541"/>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Die Kinder haben die Möglichkeit, in die Funktionsräume zu gehen (Bauzimmer, Ruheraum, Atelier, Werkraum, Medienraum, Raum der Wünsche, Spielezimmer, Bewegungsraum/Turnhalle und das Außengelände mit der Wiese, den beiden Höfen und dem SV Prag)</a:t>
          </a:r>
          <a:endParaRPr lang="en-US" sz="1700" kern="1200"/>
        </a:p>
      </dsp:txBody>
      <dsp:txXfrm>
        <a:off x="4768065" y="1395121"/>
        <a:ext cx="3394950" cy="2107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E2039-32B1-4909-8612-7926B8C8ED19}">
      <dsp:nvSpPr>
        <dsp:cNvPr id="0" name=""/>
        <dsp:cNvSpPr/>
      </dsp:nvSpPr>
      <dsp:spPr>
        <a:xfrm>
          <a:off x="460905" y="1047"/>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kern="1200"/>
            <a:t>1 Nachmittag in der Woche (Dienstag), jahrgangsgemischte Klassen </a:t>
          </a:r>
          <a:endParaRPr lang="en-US" sz="3100" kern="1200"/>
        </a:p>
      </dsp:txBody>
      <dsp:txXfrm>
        <a:off x="460905" y="1047"/>
        <a:ext cx="3479899" cy="2087939"/>
      </dsp:txXfrm>
    </dsp:sp>
    <dsp:sp modelId="{158F2459-8E0B-41F5-9361-4755FDE3B7F9}">
      <dsp:nvSpPr>
        <dsp:cNvPr id="0" name=""/>
        <dsp:cNvSpPr/>
      </dsp:nvSpPr>
      <dsp:spPr>
        <a:xfrm>
          <a:off x="4288794" y="1047"/>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kern="1200"/>
            <a:t>Kinder wählen zwischen mehreren Angeboten    (3 pro Schuljahr)</a:t>
          </a:r>
          <a:endParaRPr lang="en-US" sz="3100" kern="1200"/>
        </a:p>
      </dsp:txBody>
      <dsp:txXfrm>
        <a:off x="4288794" y="1047"/>
        <a:ext cx="3479899" cy="2087939"/>
      </dsp:txXfrm>
    </dsp:sp>
    <dsp:sp modelId="{FACA8BF1-2965-4BA2-8100-A7E2082AE2F5}">
      <dsp:nvSpPr>
        <dsp:cNvPr id="0" name=""/>
        <dsp:cNvSpPr/>
      </dsp:nvSpPr>
      <dsp:spPr>
        <a:xfrm>
          <a:off x="2374850" y="2436976"/>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kern="1200"/>
            <a:t>Unterstützt von MTV mit  Sportangeboten</a:t>
          </a:r>
          <a:endParaRPr lang="en-US" sz="3100" kern="1200"/>
        </a:p>
      </dsp:txBody>
      <dsp:txXfrm>
        <a:off x="2374850" y="2436976"/>
        <a:ext cx="3479899" cy="2087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3044D-F9CE-4B70-AF49-FEF33D58965A}">
      <dsp:nvSpPr>
        <dsp:cNvPr id="0" name=""/>
        <dsp:cNvSpPr/>
      </dsp:nvSpPr>
      <dsp:spPr>
        <a:xfrm>
          <a:off x="0" y="18181"/>
          <a:ext cx="5111749" cy="11172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Können hinzu gebucht werden</a:t>
          </a:r>
          <a:endParaRPr lang="en-US" sz="2000" kern="1200"/>
        </a:p>
      </dsp:txBody>
      <dsp:txXfrm>
        <a:off x="54541" y="72722"/>
        <a:ext cx="5002667" cy="1008188"/>
      </dsp:txXfrm>
    </dsp:sp>
    <dsp:sp modelId="{5787A9FD-354C-406A-8CD7-AB9480527F9B}">
      <dsp:nvSpPr>
        <dsp:cNvPr id="0" name=""/>
        <dsp:cNvSpPr/>
      </dsp:nvSpPr>
      <dsp:spPr>
        <a:xfrm>
          <a:off x="0" y="1193051"/>
          <a:ext cx="5111749" cy="11172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26- 28 Schließtage im Jahr </a:t>
          </a:r>
          <a:endParaRPr lang="en-US" sz="2000" kern="1200"/>
        </a:p>
      </dsp:txBody>
      <dsp:txXfrm>
        <a:off x="54541" y="1247592"/>
        <a:ext cx="5002667" cy="1008188"/>
      </dsp:txXfrm>
    </dsp:sp>
    <dsp:sp modelId="{6E39BF4B-617D-4947-8B17-98DE3E76D3CB}">
      <dsp:nvSpPr>
        <dsp:cNvPr id="0" name=""/>
        <dsp:cNvSpPr/>
      </dsp:nvSpPr>
      <dsp:spPr>
        <a:xfrm>
          <a:off x="0" y="2367921"/>
          <a:ext cx="5111749" cy="11172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Individuelles Programm mit Ausflügen</a:t>
          </a:r>
          <a:endParaRPr lang="en-US" sz="2000" kern="1200"/>
        </a:p>
      </dsp:txBody>
      <dsp:txXfrm>
        <a:off x="54541" y="2422462"/>
        <a:ext cx="5002667" cy="1008188"/>
      </dsp:txXfrm>
    </dsp:sp>
    <dsp:sp modelId="{D675C967-956A-4348-BB53-C5C031BBB503}">
      <dsp:nvSpPr>
        <dsp:cNvPr id="0" name=""/>
        <dsp:cNvSpPr/>
      </dsp:nvSpPr>
      <dsp:spPr>
        <a:xfrm>
          <a:off x="0" y="3542791"/>
          <a:ext cx="5111749" cy="11172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Ferienkinder können ab 01.09.2024 in die Betreuung (8.00-17.00 Uhr)</a:t>
          </a:r>
          <a:endParaRPr lang="en-US" sz="2000" kern="1200"/>
        </a:p>
      </dsp:txBody>
      <dsp:txXfrm>
        <a:off x="54541" y="3597332"/>
        <a:ext cx="5002667" cy="1008188"/>
      </dsp:txXfrm>
    </dsp:sp>
    <dsp:sp modelId="{8C0B711B-ECD7-460E-829E-D74EC54B3B4F}">
      <dsp:nvSpPr>
        <dsp:cNvPr id="0" name=""/>
        <dsp:cNvSpPr/>
      </dsp:nvSpPr>
      <dsp:spPr>
        <a:xfrm>
          <a:off x="0" y="4717661"/>
          <a:ext cx="5111749" cy="11172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Ganztageskinder ohne Ferienbetreuung kommen ab dem 1. Schultag 2024  (16.09.2024) </a:t>
          </a:r>
          <a:endParaRPr lang="en-US" sz="2000" kern="1200"/>
        </a:p>
      </dsp:txBody>
      <dsp:txXfrm>
        <a:off x="54541" y="4772202"/>
        <a:ext cx="5002667" cy="1008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8CCDA3DE-4836-4104-B4DA-B127A3D8672C}" type="datetimeFigureOut">
              <a:rPr lang="de-DE" smtClean="0"/>
              <a:pPr/>
              <a:t>30.10.2023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E2281E5-4FE5-47F7-AC13-582CBDB30903}"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DA3DE-4836-4104-B4DA-B127A3D8672C}" type="datetimeFigureOut">
              <a:rPr lang="de-DE" smtClean="0"/>
              <a:pPr/>
              <a:t>30.10.2023</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281E5-4FE5-47F7-AC13-582CBDB30903}"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gts.muehlbachhofschule@stuttgart.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normAutofit/>
          </a:bodyPr>
          <a:lstStyle/>
          <a:p>
            <a:r>
              <a:rPr lang="de-DE" dirty="0"/>
              <a:t>Ganztagesschule nach Wahlform</a:t>
            </a:r>
          </a:p>
        </p:txBody>
      </p:sp>
      <p:pic>
        <p:nvPicPr>
          <p:cNvPr id="4" name="Grafik 3" descr="Logo M 4c.eps"/>
          <p:cNvPicPr>
            <a:picLocks noChangeAspect="1"/>
          </p:cNvPicPr>
          <p:nvPr/>
        </p:nvPicPr>
        <p:blipFill>
          <a:blip r:embed="rId2" cstate="print"/>
          <a:stretch>
            <a:fillRect/>
          </a:stretch>
        </p:blipFill>
        <p:spPr>
          <a:xfrm>
            <a:off x="3575050" y="488166"/>
            <a:ext cx="5111750" cy="5422880"/>
          </a:xfrm>
          <a:prstGeom prst="rect">
            <a:avLst/>
          </a:prstGeom>
          <a:noFill/>
        </p:spPr>
      </p:pic>
      <p:sp>
        <p:nvSpPr>
          <p:cNvPr id="3" name="Untertitel 2"/>
          <p:cNvSpPr>
            <a:spLocks noGrp="1"/>
          </p:cNvSpPr>
          <p:nvPr>
            <p:ph type="body" sz="half" idx="2"/>
          </p:nvPr>
        </p:nvSpPr>
        <p:spPr>
          <a:xfrm>
            <a:off x="457200" y="1435100"/>
            <a:ext cx="3008313" cy="4691063"/>
          </a:xfrm>
        </p:spPr>
        <p:txBody>
          <a:bodyPr>
            <a:normAutofit/>
          </a:bodyPr>
          <a:lstStyle/>
          <a:p>
            <a:r>
              <a:rPr lang="de-DE" dirty="0"/>
              <a:t>an der Mühlbachhofschule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117221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2"/>
          </a:xfrm>
        </p:spPr>
      </p:pic>
    </p:spTree>
    <p:extLst>
      <p:ext uri="{BB962C8B-B14F-4D97-AF65-F5344CB8AC3E}">
        <p14:creationId xmlns:p14="http://schemas.microsoft.com/office/powerpoint/2010/main" val="400627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2"/>
          </a:xfrm>
        </p:spPr>
      </p:pic>
    </p:spTree>
    <p:extLst>
      <p:ext uri="{BB962C8B-B14F-4D97-AF65-F5344CB8AC3E}">
        <p14:creationId xmlns:p14="http://schemas.microsoft.com/office/powerpoint/2010/main" val="286237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2"/>
          </a:xfrm>
        </p:spPr>
      </p:pic>
    </p:spTree>
    <p:extLst>
      <p:ext uri="{BB962C8B-B14F-4D97-AF65-F5344CB8AC3E}">
        <p14:creationId xmlns:p14="http://schemas.microsoft.com/office/powerpoint/2010/main" val="3730006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348477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2"/>
          </a:xfrm>
        </p:spPr>
      </p:pic>
    </p:spTree>
    <p:extLst>
      <p:ext uri="{BB962C8B-B14F-4D97-AF65-F5344CB8AC3E}">
        <p14:creationId xmlns:p14="http://schemas.microsoft.com/office/powerpoint/2010/main" val="123100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de-DE" dirty="0"/>
              <a:t>Themenangebote</a:t>
            </a:r>
          </a:p>
        </p:txBody>
      </p:sp>
      <p:graphicFrame>
        <p:nvGraphicFramePr>
          <p:cNvPr id="5" name="Inhaltsplatzhalter 2">
            <a:extLst>
              <a:ext uri="{FF2B5EF4-FFF2-40B4-BE49-F238E27FC236}">
                <a16:creationId xmlns:a16="http://schemas.microsoft.com/office/drawing/2014/main" id="{ABC6E5B5-92C9-0F33-CABC-3219F7F02024}"/>
              </a:ext>
            </a:extLst>
          </p:cNvPr>
          <p:cNvGraphicFramePr>
            <a:graphicFrameLocks noGrp="1"/>
          </p:cNvGraphicFramePr>
          <p:nvPr>
            <p:ph idx="1"/>
            <p:extLst>
              <p:ext uri="{D42A27DB-BD31-4B8C-83A1-F6EECF244321}">
                <p14:modId xmlns:p14="http://schemas.microsoft.com/office/powerpoint/2010/main" val="19224297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Caterer</a:t>
            </a:r>
          </a:p>
        </p:txBody>
      </p:sp>
      <p:sp>
        <p:nvSpPr>
          <p:cNvPr id="3" name="Inhaltsplatzhalter 2"/>
          <p:cNvSpPr>
            <a:spLocks noGrp="1"/>
          </p:cNvSpPr>
          <p:nvPr>
            <p:ph idx="1"/>
          </p:nvPr>
        </p:nvSpPr>
        <p:spPr/>
        <p:txBody>
          <a:bodyPr>
            <a:normAutofit fontScale="77500" lnSpcReduction="20000"/>
          </a:bodyPr>
          <a:lstStyle/>
          <a:p>
            <a:r>
              <a:rPr lang="de-DE" dirty="0"/>
              <a:t>Caterer der Mühlbachhofschule ist Hofmann Catering Menü aus Boxberg.</a:t>
            </a:r>
          </a:p>
          <a:p>
            <a:r>
              <a:rPr lang="de-DE" dirty="0"/>
              <a:t>Das Mittagessen nehmen wir gemeinsam in der Mensa ein. Zum täglichen Hauptgang gibt es ein Salatbüfett und eine Nachspeise. Stilles Wasser und Sprudel gibt es am Trinkbrunnen für die Kinder. Sie können beim Caterer zwischen einem vegetarischen und einem fleischhaltigen Gericht wählen. Vor Ort gibt es 2 Beilagen zum auswählen. </a:t>
            </a:r>
          </a:p>
          <a:p>
            <a:r>
              <a:rPr lang="de-DE" dirty="0"/>
              <a:t>Wir achten beim Essen auf eine angenehme Atmosphäre, vor allem der Austausch mit den Kindern im Gespräch ist uns sehr wichtig, ebenso die Esskultur am Tisch – sofern möglich in der großen Mensa ( 80 Plätze- 200 Essen)</a:t>
            </a:r>
          </a:p>
          <a:p>
            <a:pPr marL="0" indent="0">
              <a:buNone/>
            </a:pPr>
            <a:endParaRPr lang="de-DE" dirty="0"/>
          </a:p>
          <a:p>
            <a:pPr marL="0" indent="0">
              <a:buNone/>
            </a:pPr>
            <a:endParaRPr lang="de-DE" dirty="0"/>
          </a:p>
          <a:p>
            <a:pPr>
              <a:buNone/>
            </a:pPr>
            <a:endParaRPr lang="de-DE" dirty="0"/>
          </a:p>
          <a:p>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normAutofit/>
          </a:bodyPr>
          <a:lstStyle/>
          <a:p>
            <a:r>
              <a:rPr lang="de-DE" sz="6000" dirty="0"/>
              <a:t>Ferien</a:t>
            </a:r>
          </a:p>
        </p:txBody>
      </p:sp>
      <p:graphicFrame>
        <p:nvGraphicFramePr>
          <p:cNvPr id="5" name="Inhaltsplatzhalter 2">
            <a:extLst>
              <a:ext uri="{FF2B5EF4-FFF2-40B4-BE49-F238E27FC236}">
                <a16:creationId xmlns:a16="http://schemas.microsoft.com/office/drawing/2014/main" id="{00D954BA-5D96-AB0A-9289-026236E83217}"/>
              </a:ext>
            </a:extLst>
          </p:cNvPr>
          <p:cNvGraphicFramePr>
            <a:graphicFrameLocks noGrp="1"/>
          </p:cNvGraphicFramePr>
          <p:nvPr>
            <p:ph idx="1"/>
            <p:extLst>
              <p:ext uri="{D42A27DB-BD31-4B8C-83A1-F6EECF244321}">
                <p14:modId xmlns:p14="http://schemas.microsoft.com/office/powerpoint/2010/main" val="204551576"/>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Betreuungszeiten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934148745"/>
              </p:ext>
            </p:extLst>
          </p:nvPr>
        </p:nvGraphicFramePr>
        <p:xfrm>
          <a:off x="457200" y="1600200"/>
          <a:ext cx="8291264" cy="4671397"/>
        </p:xfrm>
        <a:graphic>
          <a:graphicData uri="http://schemas.openxmlformats.org/drawingml/2006/table">
            <a:tbl>
              <a:tblPr firstRow="1" bandRow="1">
                <a:tableStyleId>{5C22544A-7EE6-4342-B048-85BDC9FD1C3A}</a:tableStyleId>
              </a:tblPr>
              <a:tblGrid>
                <a:gridCol w="4145632">
                  <a:extLst>
                    <a:ext uri="{9D8B030D-6E8A-4147-A177-3AD203B41FA5}">
                      <a16:colId xmlns:a16="http://schemas.microsoft.com/office/drawing/2014/main" val="20000"/>
                    </a:ext>
                  </a:extLst>
                </a:gridCol>
                <a:gridCol w="4145632">
                  <a:extLst>
                    <a:ext uri="{9D8B030D-6E8A-4147-A177-3AD203B41FA5}">
                      <a16:colId xmlns:a16="http://schemas.microsoft.com/office/drawing/2014/main" val="20001"/>
                    </a:ext>
                  </a:extLst>
                </a:gridCol>
              </a:tblGrid>
              <a:tr h="1009218">
                <a:tc>
                  <a:txBody>
                    <a:bodyPr/>
                    <a:lstStyle/>
                    <a:p>
                      <a:r>
                        <a:rPr lang="de-DE" sz="2400" dirty="0"/>
                        <a:t>Schulzeit</a:t>
                      </a:r>
                    </a:p>
                  </a:txBody>
                  <a:tcPr/>
                </a:tc>
                <a:tc>
                  <a:txBody>
                    <a:bodyPr/>
                    <a:lstStyle/>
                    <a:p>
                      <a:r>
                        <a:rPr lang="de-DE" sz="2400" dirty="0"/>
                        <a:t>Ferien</a:t>
                      </a:r>
                    </a:p>
                  </a:txBody>
                  <a:tcPr/>
                </a:tc>
                <a:extLst>
                  <a:ext uri="{0D108BD9-81ED-4DB2-BD59-A6C34878D82A}">
                    <a16:rowId xmlns:a16="http://schemas.microsoft.com/office/drawing/2014/main" val="10000"/>
                  </a:ext>
                </a:extLst>
              </a:tr>
              <a:tr h="1741939">
                <a:tc>
                  <a:txBody>
                    <a:bodyPr/>
                    <a:lstStyle/>
                    <a:p>
                      <a:r>
                        <a:rPr lang="de-DE" sz="2400" dirty="0"/>
                        <a:t>7.00- 8.00 Uhr Frühdienst</a:t>
                      </a:r>
                      <a:r>
                        <a:rPr lang="de-DE" sz="2400" baseline="0" dirty="0"/>
                        <a:t> </a:t>
                      </a:r>
                    </a:p>
                  </a:txBody>
                  <a:tcPr/>
                </a:tc>
                <a:tc>
                  <a:txBody>
                    <a:bodyPr/>
                    <a:lstStyle/>
                    <a:p>
                      <a:r>
                        <a:rPr lang="de-DE" sz="2400" dirty="0"/>
                        <a:t>7.00- 8.00 Uhr Frühdienst </a:t>
                      </a:r>
                    </a:p>
                    <a:p>
                      <a:r>
                        <a:rPr lang="de-DE" sz="2400" dirty="0"/>
                        <a:t>(mindestens 6 Kinder müssen angemeldet sein) – gibt es momentan nicht</a:t>
                      </a:r>
                    </a:p>
                  </a:txBody>
                  <a:tcPr/>
                </a:tc>
                <a:extLst>
                  <a:ext uri="{0D108BD9-81ED-4DB2-BD59-A6C34878D82A}">
                    <a16:rowId xmlns:a16="http://schemas.microsoft.com/office/drawing/2014/main" val="10001"/>
                  </a:ext>
                </a:extLst>
              </a:tr>
              <a:tr h="1741939">
                <a:tc>
                  <a:txBody>
                    <a:bodyPr/>
                    <a:lstStyle/>
                    <a:p>
                      <a:r>
                        <a:rPr lang="de-DE" sz="2400" dirty="0"/>
                        <a:t>16.00-17.00 Uhr Spätdienst und die Betreuung am Freitag</a:t>
                      </a:r>
                    </a:p>
                    <a:p>
                      <a:r>
                        <a:rPr lang="de-DE" sz="2400" dirty="0"/>
                        <a:t>von 12.20 Uhr – 17.00 Uhr</a:t>
                      </a:r>
                    </a:p>
                    <a:p>
                      <a:r>
                        <a:rPr lang="de-DE" sz="2400" dirty="0"/>
                        <a:t>(Freitag nur Essen für Kinder die den</a:t>
                      </a:r>
                      <a:r>
                        <a:rPr lang="de-DE" sz="2400" baseline="0" dirty="0"/>
                        <a:t> Freitag gebucht haben) </a:t>
                      </a:r>
                      <a:endParaRPr lang="de-DE" sz="2400" dirty="0"/>
                    </a:p>
                  </a:txBody>
                  <a:tcPr/>
                </a:tc>
                <a:tc>
                  <a:txBody>
                    <a:bodyPr/>
                    <a:lstStyle/>
                    <a:p>
                      <a:r>
                        <a:rPr lang="de-DE" sz="2400" dirty="0"/>
                        <a:t>8.00-17.00 Uhr</a:t>
                      </a:r>
                      <a:r>
                        <a:rPr lang="de-DE" sz="2400" baseline="0" dirty="0"/>
                        <a:t> Ferienbetreuung</a:t>
                      </a:r>
                      <a:endParaRPr lang="de-DE" sz="240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Inhalt</a:t>
            </a:r>
          </a:p>
        </p:txBody>
      </p:sp>
      <p:sp>
        <p:nvSpPr>
          <p:cNvPr id="3" name="Inhaltsplatzhalter 2"/>
          <p:cNvSpPr>
            <a:spLocks noGrp="1"/>
          </p:cNvSpPr>
          <p:nvPr>
            <p:ph idx="1"/>
          </p:nvPr>
        </p:nvSpPr>
        <p:spPr/>
        <p:txBody>
          <a:bodyPr>
            <a:normAutofit fontScale="77500" lnSpcReduction="20000"/>
          </a:bodyPr>
          <a:lstStyle/>
          <a:p>
            <a:r>
              <a:rPr lang="de-DE" dirty="0"/>
              <a:t>Konzept</a:t>
            </a:r>
          </a:p>
          <a:p>
            <a:r>
              <a:rPr lang="de-DE" dirty="0"/>
              <a:t>Stundenplan</a:t>
            </a:r>
          </a:p>
          <a:p>
            <a:r>
              <a:rPr lang="de-DE" dirty="0"/>
              <a:t>Individuelles Lernen</a:t>
            </a:r>
          </a:p>
          <a:p>
            <a:r>
              <a:rPr lang="de-DE" dirty="0"/>
              <a:t>Mittagsband</a:t>
            </a:r>
          </a:p>
          <a:p>
            <a:r>
              <a:rPr lang="de-DE" dirty="0"/>
              <a:t>Themenangebote</a:t>
            </a:r>
          </a:p>
          <a:p>
            <a:r>
              <a:rPr lang="de-DE" dirty="0"/>
              <a:t>Caterer</a:t>
            </a:r>
          </a:p>
          <a:p>
            <a:r>
              <a:rPr lang="de-DE" dirty="0"/>
              <a:t>Ferien</a:t>
            </a:r>
          </a:p>
          <a:p>
            <a:r>
              <a:rPr lang="de-DE" dirty="0"/>
              <a:t>Betreuungszeiten</a:t>
            </a:r>
          </a:p>
          <a:p>
            <a:r>
              <a:rPr lang="de-DE" dirty="0"/>
              <a:t>Übersicht GTS/VG – Unterschiede</a:t>
            </a:r>
          </a:p>
          <a:p>
            <a:r>
              <a:rPr lang="de-DE" dirty="0"/>
              <a:t>GTS heißt…</a:t>
            </a:r>
          </a:p>
          <a:p>
            <a:r>
              <a:rPr lang="de-DE" dirty="0"/>
              <a:t>Anmeldung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Unterschiede GTS/VG</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400490231"/>
              </p:ext>
            </p:extLst>
          </p:nvPr>
        </p:nvGraphicFramePr>
        <p:xfrm>
          <a:off x="457200" y="1600200"/>
          <a:ext cx="8229600" cy="34086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de-DE" dirty="0"/>
                    </a:p>
                  </a:txBody>
                  <a:tcPr/>
                </a:tc>
                <a:tc>
                  <a:txBody>
                    <a:bodyPr/>
                    <a:lstStyle/>
                    <a:p>
                      <a:r>
                        <a:rPr lang="de-DE" dirty="0"/>
                        <a:t>GTS</a:t>
                      </a:r>
                    </a:p>
                  </a:txBody>
                  <a:tcPr/>
                </a:tc>
                <a:tc>
                  <a:txBody>
                    <a:bodyPr/>
                    <a:lstStyle/>
                    <a:p>
                      <a:r>
                        <a:rPr lang="de-DE" dirty="0"/>
                        <a:t>VG</a:t>
                      </a:r>
                    </a:p>
                  </a:txBody>
                  <a:tcPr/>
                </a:tc>
                <a:extLst>
                  <a:ext uri="{0D108BD9-81ED-4DB2-BD59-A6C34878D82A}">
                    <a16:rowId xmlns:a16="http://schemas.microsoft.com/office/drawing/2014/main" val="10000"/>
                  </a:ext>
                </a:extLst>
              </a:tr>
              <a:tr h="370840">
                <a:tc>
                  <a:txBody>
                    <a:bodyPr/>
                    <a:lstStyle/>
                    <a:p>
                      <a:r>
                        <a:rPr lang="de-DE" dirty="0"/>
                        <a:t>Frühdienst</a:t>
                      </a:r>
                    </a:p>
                  </a:txBody>
                  <a:tcPr/>
                </a:tc>
                <a:tc>
                  <a:txBody>
                    <a:bodyPr/>
                    <a:lstStyle/>
                    <a:p>
                      <a:r>
                        <a:rPr lang="de-DE" dirty="0"/>
                        <a:t>7.00 Uhr - 8.00 Uhr </a:t>
                      </a:r>
                    </a:p>
                  </a:txBody>
                  <a:tcPr/>
                </a:tc>
                <a:tc>
                  <a:txBody>
                    <a:bodyPr/>
                    <a:lstStyle/>
                    <a:p>
                      <a:r>
                        <a:rPr lang="de-DE" dirty="0"/>
                        <a:t>7.30 Uhr - 8.45 Uhr </a:t>
                      </a:r>
                    </a:p>
                  </a:txBody>
                  <a:tcPr/>
                </a:tc>
                <a:extLst>
                  <a:ext uri="{0D108BD9-81ED-4DB2-BD59-A6C34878D82A}">
                    <a16:rowId xmlns:a16="http://schemas.microsoft.com/office/drawing/2014/main" val="10001"/>
                  </a:ext>
                </a:extLst>
              </a:tr>
              <a:tr h="370840">
                <a:tc>
                  <a:txBody>
                    <a:bodyPr/>
                    <a:lstStyle/>
                    <a:p>
                      <a:r>
                        <a:rPr lang="de-DE" dirty="0"/>
                        <a:t>Mittagsbetreuung</a:t>
                      </a:r>
                    </a:p>
                  </a:txBody>
                  <a:tcPr/>
                </a:tc>
                <a:tc>
                  <a:txBody>
                    <a:bodyPr/>
                    <a:lstStyle/>
                    <a:p>
                      <a:r>
                        <a:rPr lang="de-DE" dirty="0"/>
                        <a:t>mit Spätdienst bis 17 Uhr </a:t>
                      </a:r>
                    </a:p>
                  </a:txBody>
                  <a:tcPr/>
                </a:tc>
                <a:tc>
                  <a:txBody>
                    <a:bodyPr/>
                    <a:lstStyle/>
                    <a:p>
                      <a:r>
                        <a:rPr lang="de-DE" dirty="0"/>
                        <a:t>bis 14 Uhr </a:t>
                      </a:r>
                    </a:p>
                  </a:txBody>
                  <a:tcPr/>
                </a:tc>
                <a:extLst>
                  <a:ext uri="{0D108BD9-81ED-4DB2-BD59-A6C34878D82A}">
                    <a16:rowId xmlns:a16="http://schemas.microsoft.com/office/drawing/2014/main" val="10002"/>
                  </a:ext>
                </a:extLst>
              </a:tr>
              <a:tr h="370840">
                <a:tc>
                  <a:txBody>
                    <a:bodyPr/>
                    <a:lstStyle/>
                    <a:p>
                      <a:r>
                        <a:rPr lang="de-DE" dirty="0"/>
                        <a:t>Ferien</a:t>
                      </a:r>
                    </a:p>
                  </a:txBody>
                  <a:tcPr/>
                </a:tc>
                <a:tc>
                  <a:txBody>
                    <a:bodyPr/>
                    <a:lstStyle/>
                    <a:p>
                      <a:r>
                        <a:rPr lang="de-DE" dirty="0"/>
                        <a:t>Ferienbetreuung</a:t>
                      </a:r>
                      <a:r>
                        <a:rPr lang="de-DE" baseline="0" dirty="0"/>
                        <a:t> außer an Schließtage</a:t>
                      </a:r>
                      <a:endParaRPr lang="de-DE" dirty="0"/>
                    </a:p>
                  </a:txBody>
                  <a:tcPr/>
                </a:tc>
                <a:tc>
                  <a:txBody>
                    <a:bodyPr/>
                    <a:lstStyle/>
                    <a:p>
                      <a:r>
                        <a:rPr lang="de-DE" dirty="0"/>
                        <a:t>Keine Ferienbetreuung</a:t>
                      </a:r>
                    </a:p>
                  </a:txBody>
                  <a:tcPr/>
                </a:tc>
                <a:extLst>
                  <a:ext uri="{0D108BD9-81ED-4DB2-BD59-A6C34878D82A}">
                    <a16:rowId xmlns:a16="http://schemas.microsoft.com/office/drawing/2014/main" val="10003"/>
                  </a:ext>
                </a:extLst>
              </a:tr>
              <a:tr h="370840">
                <a:tc>
                  <a:txBody>
                    <a:bodyPr/>
                    <a:lstStyle/>
                    <a:p>
                      <a:r>
                        <a:rPr lang="de-DE" dirty="0"/>
                        <a:t>Essen</a:t>
                      </a:r>
                    </a:p>
                  </a:txBody>
                  <a:tcPr/>
                </a:tc>
                <a:tc>
                  <a:txBody>
                    <a:bodyPr/>
                    <a:lstStyle/>
                    <a:p>
                      <a:r>
                        <a:rPr lang="de-DE" dirty="0"/>
                        <a:t>Essen im Mittagsband</a:t>
                      </a:r>
                    </a:p>
                  </a:txBody>
                  <a:tcPr/>
                </a:tc>
                <a:tc>
                  <a:txBody>
                    <a:bodyPr/>
                    <a:lstStyle/>
                    <a:p>
                      <a:r>
                        <a:rPr lang="de-DE" dirty="0"/>
                        <a:t>Essen im Mittagsband</a:t>
                      </a:r>
                    </a:p>
                  </a:txBody>
                  <a:tcPr/>
                </a:tc>
                <a:extLst>
                  <a:ext uri="{0D108BD9-81ED-4DB2-BD59-A6C34878D82A}">
                    <a16:rowId xmlns:a16="http://schemas.microsoft.com/office/drawing/2014/main" val="10004"/>
                  </a:ext>
                </a:extLst>
              </a:tr>
              <a:tr h="370840">
                <a:tc>
                  <a:txBody>
                    <a:bodyPr/>
                    <a:lstStyle/>
                    <a:p>
                      <a:r>
                        <a:rPr lang="de-DE" dirty="0"/>
                        <a:t>Schulpflicht</a:t>
                      </a:r>
                    </a:p>
                  </a:txBody>
                  <a:tcPr/>
                </a:tc>
                <a:tc>
                  <a:txBody>
                    <a:bodyPr/>
                    <a:lstStyle/>
                    <a:p>
                      <a:r>
                        <a:rPr lang="de-DE" dirty="0"/>
                        <a:t>Schulpflicht</a:t>
                      </a:r>
                      <a:r>
                        <a:rPr lang="de-DE" baseline="0" dirty="0"/>
                        <a:t> </a:t>
                      </a:r>
                    </a:p>
                    <a:p>
                      <a:r>
                        <a:rPr lang="de-DE" baseline="0" dirty="0"/>
                        <a:t>Mo- Do von 8- 16 Uhr</a:t>
                      </a:r>
                    </a:p>
                    <a:p>
                      <a:r>
                        <a:rPr lang="de-DE" baseline="0" dirty="0"/>
                        <a:t>Fr von 8 – 12.20Uhr  </a:t>
                      </a:r>
                      <a:endParaRPr lang="de-DE" dirty="0"/>
                    </a:p>
                  </a:txBody>
                  <a:tcPr/>
                </a:tc>
                <a:tc>
                  <a:txBody>
                    <a:bodyPr/>
                    <a:lstStyle/>
                    <a:p>
                      <a:r>
                        <a:rPr lang="de-DE" dirty="0"/>
                        <a:t>Flexible</a:t>
                      </a:r>
                      <a:r>
                        <a:rPr lang="de-DE" baseline="0" dirty="0"/>
                        <a:t> Abholzeiten am Nachmittag</a:t>
                      </a:r>
                      <a:endParaRPr lang="de-DE" dirty="0"/>
                    </a:p>
                  </a:txBody>
                  <a:tcPr/>
                </a:tc>
                <a:extLst>
                  <a:ext uri="{0D108BD9-81ED-4DB2-BD59-A6C34878D82A}">
                    <a16:rowId xmlns:a16="http://schemas.microsoft.com/office/drawing/2014/main" val="10005"/>
                  </a:ext>
                </a:extLst>
              </a:tr>
              <a:tr h="370840">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7738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GTS heißt…</a:t>
            </a:r>
          </a:p>
        </p:txBody>
      </p:sp>
      <p:sp>
        <p:nvSpPr>
          <p:cNvPr id="3" name="Inhaltsplatzhalter 2"/>
          <p:cNvSpPr>
            <a:spLocks noGrp="1"/>
          </p:cNvSpPr>
          <p:nvPr>
            <p:ph idx="1"/>
          </p:nvPr>
        </p:nvSpPr>
        <p:spPr/>
        <p:txBody>
          <a:bodyPr>
            <a:normAutofit fontScale="85000" lnSpcReduction="20000"/>
          </a:bodyPr>
          <a:lstStyle/>
          <a:p>
            <a:r>
              <a:rPr lang="de-DE" dirty="0"/>
              <a:t>Ihr Kind sollte trotz GTS zuhause lernen, lesen üben,…..</a:t>
            </a:r>
          </a:p>
          <a:p>
            <a:r>
              <a:rPr lang="de-DE" dirty="0"/>
              <a:t>Viele Kinder auf engem Raum über eine lange Zeit, hält mein Kind diese Zeit durch? Ist GTS die richtige Wahl? </a:t>
            </a:r>
          </a:p>
          <a:p>
            <a:r>
              <a:rPr lang="de-DE" dirty="0"/>
              <a:t>Elterngespräche mit Lehrer und Erzieher- Zusammenarbeit zum Wohl des Kindes</a:t>
            </a:r>
          </a:p>
          <a:p>
            <a:r>
              <a:rPr lang="de-DE" dirty="0"/>
              <a:t>Bindung und Beziehung ist das Wichtigste, dies braucht aber Zeit und Vertrauen</a:t>
            </a:r>
          </a:p>
          <a:p>
            <a:r>
              <a:rPr lang="de-DE" dirty="0"/>
              <a:t>Betreuungsschlüssel (Erzieher-Kind) ist ein anderer wie im Kindergarten </a:t>
            </a:r>
          </a:p>
          <a:p>
            <a:r>
              <a:rPr lang="de-DE" dirty="0"/>
              <a:t>Wir alle an der Mühlbachhofschule sind auf die Zusammenarbeit und Unterstützung  mit Eltern angewiesen</a:t>
            </a:r>
          </a:p>
        </p:txBody>
      </p:sp>
    </p:spTree>
    <p:extLst>
      <p:ext uri="{BB962C8B-B14F-4D97-AF65-F5344CB8AC3E}">
        <p14:creationId xmlns:p14="http://schemas.microsoft.com/office/powerpoint/2010/main" val="278468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Anmeldung</a:t>
            </a:r>
          </a:p>
        </p:txBody>
      </p:sp>
      <p:sp>
        <p:nvSpPr>
          <p:cNvPr id="3" name="Inhaltsplatzhalter 2"/>
          <p:cNvSpPr>
            <a:spLocks noGrp="1"/>
          </p:cNvSpPr>
          <p:nvPr>
            <p:ph idx="1"/>
          </p:nvPr>
        </p:nvSpPr>
        <p:spPr/>
        <p:txBody>
          <a:bodyPr>
            <a:normAutofit fontScale="77500" lnSpcReduction="20000"/>
          </a:bodyPr>
          <a:lstStyle/>
          <a:p>
            <a:r>
              <a:rPr lang="de-DE" dirty="0"/>
              <a:t>Unterlagen erhalten Sie im Januar per Post,  senden Sie diese bitte an uns zurück.                                            </a:t>
            </a:r>
          </a:p>
          <a:p>
            <a:r>
              <a:rPr lang="de-DE" dirty="0"/>
              <a:t>Unterlagen für die Betreuung, den Spät- und Frühdienst                                             und die Ferienbetreuung  und die VG/Kernzeit                                       </a:t>
            </a:r>
          </a:p>
          <a:p>
            <a:r>
              <a:rPr lang="de-DE" dirty="0"/>
              <a:t>Abgabe bis spätestens Ende März 2024 (zur besseren Planung)</a:t>
            </a:r>
          </a:p>
          <a:p>
            <a:r>
              <a:rPr lang="de-DE" dirty="0"/>
              <a:t>Im Mai erhalten Sie die Anmeldung für den Caterer und die restlichen Unterlagen für die Betreuung per Post</a:t>
            </a:r>
          </a:p>
          <a:p>
            <a:r>
              <a:rPr lang="de-DE" dirty="0"/>
              <a:t>Kurz vor den Sommerferien erhalten Sie das Ferienprogramm</a:t>
            </a:r>
          </a:p>
          <a:p>
            <a:r>
              <a:rPr lang="de-DE" dirty="0"/>
              <a:t>Gebührenliste liegt aus</a:t>
            </a:r>
          </a:p>
          <a:p>
            <a:r>
              <a:rPr lang="de-DE" dirty="0"/>
              <a:t>Leitung: Corinna Faigle 0711/21657537 oder </a:t>
            </a:r>
            <a:r>
              <a:rPr lang="de-DE" dirty="0">
                <a:hlinkClick r:id="rId2"/>
              </a:rPr>
              <a:t>gts.muehlbachhofschule@stuttgart.de</a:t>
            </a:r>
            <a:r>
              <a:rPr lang="de-DE"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lgn="ctr">
              <a:buNone/>
            </a:pPr>
            <a:r>
              <a:rPr lang="de-DE" sz="5400" dirty="0"/>
              <a:t>Danke für Ihre Aufmerksamkeit! </a:t>
            </a:r>
          </a:p>
          <a:p>
            <a:pPr algn="ctr">
              <a:buNone/>
            </a:pPr>
            <a:r>
              <a:rPr lang="de-DE" sz="5400" dirty="0"/>
              <a:t>Gerne beantworte ich Ihnen jetzt Ihre Fragen!</a:t>
            </a:r>
          </a:p>
          <a:p>
            <a:pPr>
              <a:buNone/>
            </a:pP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Konzept</a:t>
            </a:r>
          </a:p>
        </p:txBody>
      </p:sp>
      <p:sp>
        <p:nvSpPr>
          <p:cNvPr id="3" name="Inhaltsplatzhalter 2"/>
          <p:cNvSpPr>
            <a:spLocks noGrp="1"/>
          </p:cNvSpPr>
          <p:nvPr>
            <p:ph idx="1"/>
          </p:nvPr>
        </p:nvSpPr>
        <p:spPr>
          <a:xfrm>
            <a:off x="539552" y="1196752"/>
            <a:ext cx="8229600" cy="5184576"/>
          </a:xfrm>
        </p:spPr>
        <p:txBody>
          <a:bodyPr>
            <a:normAutofit fontScale="32500" lnSpcReduction="20000"/>
          </a:bodyPr>
          <a:lstStyle/>
          <a:p>
            <a:r>
              <a:rPr lang="de-DE" sz="5500" dirty="0"/>
              <a:t>Die Mühlbachhofschule bietet Lern und Lebensraum, in dem die Kinder ihre fachlichen, sozialen, individuellen und methodischen Kompetenzen erweitern und entwickeln. Dafür benötigen sie, wie die Stadt Stuttgart im Einsteinkonzept beschreibt, die </a:t>
            </a:r>
            <a:r>
              <a:rPr lang="de-DE" sz="5500" b="1" dirty="0"/>
              <a:t>Lernfelder</a:t>
            </a:r>
            <a:r>
              <a:rPr lang="de-DE" sz="5500" dirty="0"/>
              <a:t> von Schulkindern. </a:t>
            </a:r>
          </a:p>
          <a:p>
            <a:endParaRPr lang="de-DE" sz="5500" dirty="0"/>
          </a:p>
          <a:p>
            <a:pPr>
              <a:buNone/>
            </a:pPr>
            <a:r>
              <a:rPr lang="de-DE" sz="5500" dirty="0"/>
              <a:t>Diese sind unter anderem: </a:t>
            </a:r>
          </a:p>
          <a:p>
            <a:pPr>
              <a:buNone/>
            </a:pPr>
            <a:endParaRPr lang="de-DE" sz="5500" dirty="0"/>
          </a:p>
          <a:p>
            <a:r>
              <a:rPr lang="de-DE" sz="5500" dirty="0"/>
              <a:t>         mit Gleichaltrigen zusammen sein, </a:t>
            </a:r>
          </a:p>
          <a:p>
            <a:r>
              <a:rPr lang="de-DE" sz="5500" dirty="0"/>
              <a:t>         die Welt außerhalb des Elternhauses entdecken, </a:t>
            </a:r>
          </a:p>
          <a:p>
            <a:r>
              <a:rPr lang="de-DE" sz="5500" dirty="0"/>
              <a:t>         mit den vier Elementen wie Erde, Feuer, Wasser und Luft spielen, </a:t>
            </a:r>
          </a:p>
          <a:p>
            <a:r>
              <a:rPr lang="de-DE" sz="5500" dirty="0"/>
              <a:t>         etwas tun, was man sich selbst ausgedacht hat, </a:t>
            </a:r>
          </a:p>
          <a:p>
            <a:r>
              <a:rPr lang="de-DE" sz="5500" dirty="0"/>
              <a:t>         etwas Geheimes, Verbotenes, Riskantes oder Ungehöriges tun, </a:t>
            </a:r>
          </a:p>
          <a:p>
            <a:r>
              <a:rPr lang="de-DE" sz="5500" dirty="0"/>
              <a:t>         sich bewegen, verbunden mit Herausforderungen an die Geschicklichkeit </a:t>
            </a:r>
          </a:p>
          <a:p>
            <a:pPr>
              <a:buNone/>
            </a:pPr>
            <a:r>
              <a:rPr lang="de-DE" sz="5500" dirty="0"/>
              <a:t>	         und  allgemeiner Körpererfahrung, </a:t>
            </a:r>
          </a:p>
          <a:p>
            <a:r>
              <a:rPr lang="de-DE" sz="5500" dirty="0"/>
              <a:t>         aus eigenem Antrieb etwas „Nützliches“ tun, </a:t>
            </a:r>
          </a:p>
          <a:p>
            <a:r>
              <a:rPr lang="de-DE" sz="5500" dirty="0"/>
              <a:t>         Gefühle erleben und ausdrücken. </a:t>
            </a:r>
          </a:p>
          <a:p>
            <a:endParaRPr lang="de-DE" dirty="0"/>
          </a:p>
          <a:p>
            <a:endParaRPr lang="de-DE" dirty="0"/>
          </a:p>
          <a:p>
            <a:pPr>
              <a:buNone/>
            </a:pPr>
            <a:r>
              <a:rPr lang="de-DE" dirty="0"/>
              <a:t>	</a:t>
            </a:r>
            <a:r>
              <a:rPr lang="de-DE" sz="5500" dirty="0"/>
              <a:t>Unser Träger ist das </a:t>
            </a:r>
            <a:r>
              <a:rPr lang="de-DE" sz="5500" b="1" dirty="0"/>
              <a:t>Jugendamt Stuttgart</a:t>
            </a:r>
            <a:r>
              <a:rPr lang="de-DE" sz="5500" dirty="0"/>
              <a:t>, die Leitung des Sozialpädagogischen  Bereichs liegt bei</a:t>
            </a:r>
            <a:r>
              <a:rPr lang="de-DE" sz="5500" b="1" dirty="0"/>
              <a:t> Frau </a:t>
            </a:r>
            <a:r>
              <a:rPr lang="de-DE" sz="5500" b="1" dirty="0" err="1"/>
              <a:t>Faigle</a:t>
            </a:r>
            <a:r>
              <a:rPr lang="de-DE" sz="5500" dirty="0"/>
              <a:t>. Stellvertretung </a:t>
            </a:r>
            <a:r>
              <a:rPr lang="de-DE" sz="5500" b="1" dirty="0"/>
              <a:t>Herr </a:t>
            </a:r>
            <a:r>
              <a:rPr lang="de-DE" sz="5500" b="1" dirty="0" err="1"/>
              <a:t>Stammel</a:t>
            </a:r>
            <a:endParaRPr lang="de-DE" sz="5500" b="1" dirty="0"/>
          </a:p>
          <a:p>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Stundenplan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840085591"/>
              </p:ext>
            </p:extLst>
          </p:nvPr>
        </p:nvGraphicFramePr>
        <p:xfrm>
          <a:off x="457200" y="1600200"/>
          <a:ext cx="8229600" cy="49936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r>
                        <a:rPr lang="de-DE" dirty="0"/>
                        <a:t>Zeit</a:t>
                      </a:r>
                    </a:p>
                  </a:txBody>
                  <a:tcPr/>
                </a:tc>
                <a:tc>
                  <a:txBody>
                    <a:bodyPr/>
                    <a:lstStyle/>
                    <a:p>
                      <a:r>
                        <a:rPr lang="de-DE" dirty="0"/>
                        <a:t>Montag</a:t>
                      </a:r>
                    </a:p>
                  </a:txBody>
                  <a:tcPr/>
                </a:tc>
                <a:tc>
                  <a:txBody>
                    <a:bodyPr/>
                    <a:lstStyle/>
                    <a:p>
                      <a:r>
                        <a:rPr lang="de-DE" dirty="0"/>
                        <a:t>Dienstag</a:t>
                      </a:r>
                    </a:p>
                  </a:txBody>
                  <a:tcPr/>
                </a:tc>
                <a:tc>
                  <a:txBody>
                    <a:bodyPr/>
                    <a:lstStyle/>
                    <a:p>
                      <a:r>
                        <a:rPr lang="de-DE" dirty="0"/>
                        <a:t>Mittwoch</a:t>
                      </a:r>
                    </a:p>
                  </a:txBody>
                  <a:tcPr/>
                </a:tc>
                <a:tc>
                  <a:txBody>
                    <a:bodyPr/>
                    <a:lstStyle/>
                    <a:p>
                      <a:r>
                        <a:rPr lang="de-DE" dirty="0"/>
                        <a:t>Donnerstag</a:t>
                      </a:r>
                    </a:p>
                  </a:txBody>
                  <a:tcPr/>
                </a:tc>
                <a:tc>
                  <a:txBody>
                    <a:bodyPr/>
                    <a:lstStyle/>
                    <a:p>
                      <a:r>
                        <a:rPr lang="de-DE" dirty="0"/>
                        <a:t>Freitag</a:t>
                      </a:r>
                    </a:p>
                  </a:txBody>
                  <a:tcPr/>
                </a:tc>
                <a:extLst>
                  <a:ext uri="{0D108BD9-81ED-4DB2-BD59-A6C34878D82A}">
                    <a16:rowId xmlns:a16="http://schemas.microsoft.com/office/drawing/2014/main" val="10000"/>
                  </a:ext>
                </a:extLst>
              </a:tr>
              <a:tr h="370840">
                <a:tc>
                  <a:txBody>
                    <a:bodyPr/>
                    <a:lstStyle/>
                    <a:p>
                      <a:r>
                        <a:rPr lang="de-DE" dirty="0"/>
                        <a:t>7.00- 8.00</a:t>
                      </a:r>
                    </a:p>
                  </a:txBody>
                  <a:tcPr/>
                </a:tc>
                <a:tc>
                  <a:txBody>
                    <a:bodyPr/>
                    <a:lstStyle/>
                    <a:p>
                      <a:r>
                        <a:rPr lang="de-DE" dirty="0"/>
                        <a:t>Frühdienst</a:t>
                      </a:r>
                    </a:p>
                  </a:txBody>
                  <a:tcPr/>
                </a:tc>
                <a:tc>
                  <a:txBody>
                    <a:bodyPr/>
                    <a:lstStyle/>
                    <a:p>
                      <a:r>
                        <a:rPr lang="de-DE" dirty="0"/>
                        <a:t>hinzu</a:t>
                      </a:r>
                    </a:p>
                  </a:txBody>
                  <a:tcPr/>
                </a:tc>
                <a:tc>
                  <a:txBody>
                    <a:bodyPr/>
                    <a:lstStyle/>
                    <a:p>
                      <a:r>
                        <a:rPr lang="de-DE" dirty="0"/>
                        <a:t>buchbar</a:t>
                      </a:r>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767839311"/>
                  </a:ext>
                </a:extLst>
              </a:tr>
              <a:tr h="370840">
                <a:tc>
                  <a:txBody>
                    <a:bodyPr/>
                    <a:lstStyle/>
                    <a:p>
                      <a:r>
                        <a:rPr lang="de-DE" dirty="0"/>
                        <a:t>8.00-8.45</a:t>
                      </a:r>
                    </a:p>
                  </a:txBody>
                  <a:tcPr/>
                </a:tc>
                <a:tc>
                  <a:txBody>
                    <a:bodyPr/>
                    <a:lstStyle/>
                    <a:p>
                      <a:r>
                        <a:rPr lang="de-DE" dirty="0"/>
                        <a:t>AU</a:t>
                      </a:r>
                    </a:p>
                  </a:txBody>
                  <a:tcPr/>
                </a:tc>
                <a:tc>
                  <a:txBody>
                    <a:bodyPr/>
                    <a:lstStyle/>
                    <a:p>
                      <a:r>
                        <a:rPr lang="de-DE" dirty="0"/>
                        <a:t>Sport</a:t>
                      </a:r>
                    </a:p>
                  </a:txBody>
                  <a:tcPr/>
                </a:tc>
                <a:tc>
                  <a:txBody>
                    <a:bodyPr/>
                    <a:lstStyle/>
                    <a:p>
                      <a:r>
                        <a:rPr lang="de-DE" dirty="0"/>
                        <a:t>AU</a:t>
                      </a:r>
                    </a:p>
                  </a:txBody>
                  <a:tcPr/>
                </a:tc>
                <a:tc>
                  <a:txBody>
                    <a:bodyPr/>
                    <a:lstStyle/>
                    <a:p>
                      <a:r>
                        <a:rPr lang="de-DE" dirty="0"/>
                        <a:t>AU</a:t>
                      </a:r>
                    </a:p>
                  </a:txBody>
                  <a:tcPr/>
                </a:tc>
                <a:tc>
                  <a:txBody>
                    <a:bodyPr/>
                    <a:lstStyle/>
                    <a:p>
                      <a:r>
                        <a:rPr lang="de-DE" dirty="0"/>
                        <a:t>Au</a:t>
                      </a:r>
                    </a:p>
                  </a:txBody>
                  <a:tcPr/>
                </a:tc>
                <a:extLst>
                  <a:ext uri="{0D108BD9-81ED-4DB2-BD59-A6C34878D82A}">
                    <a16:rowId xmlns:a16="http://schemas.microsoft.com/office/drawing/2014/main" val="10001"/>
                  </a:ext>
                </a:extLst>
              </a:tr>
              <a:tr h="370840">
                <a:tc>
                  <a:txBody>
                    <a:bodyPr/>
                    <a:lstStyle/>
                    <a:p>
                      <a:r>
                        <a:rPr lang="de-DE" dirty="0"/>
                        <a:t>8.50-9.35</a:t>
                      </a:r>
                    </a:p>
                  </a:txBody>
                  <a:tcPr/>
                </a:tc>
                <a:tc>
                  <a:txBody>
                    <a:bodyPr/>
                    <a:lstStyle/>
                    <a:p>
                      <a:r>
                        <a:rPr lang="de-DE" dirty="0"/>
                        <a:t>AU</a:t>
                      </a:r>
                    </a:p>
                  </a:txBody>
                  <a:tcPr/>
                </a:tc>
                <a:tc>
                  <a:txBody>
                    <a:bodyPr/>
                    <a:lstStyle/>
                    <a:p>
                      <a:r>
                        <a:rPr lang="de-DE" dirty="0"/>
                        <a:t>AU</a:t>
                      </a:r>
                    </a:p>
                  </a:txBody>
                  <a:tcPr/>
                </a:tc>
                <a:tc>
                  <a:txBody>
                    <a:bodyPr/>
                    <a:lstStyle/>
                    <a:p>
                      <a:r>
                        <a:rPr lang="de-DE" dirty="0"/>
                        <a:t>IL</a:t>
                      </a:r>
                    </a:p>
                  </a:txBody>
                  <a:tcPr/>
                </a:tc>
                <a:tc>
                  <a:txBody>
                    <a:bodyPr/>
                    <a:lstStyle/>
                    <a:p>
                      <a:r>
                        <a:rPr lang="de-DE" dirty="0"/>
                        <a:t>IL</a:t>
                      </a:r>
                    </a:p>
                  </a:txBody>
                  <a:tcPr/>
                </a:tc>
                <a:tc>
                  <a:txBody>
                    <a:bodyPr/>
                    <a:lstStyle/>
                    <a:p>
                      <a:r>
                        <a:rPr lang="de-DE" dirty="0"/>
                        <a:t>AU</a:t>
                      </a:r>
                    </a:p>
                  </a:txBody>
                  <a:tcPr/>
                </a:tc>
                <a:extLst>
                  <a:ext uri="{0D108BD9-81ED-4DB2-BD59-A6C34878D82A}">
                    <a16:rowId xmlns:a16="http://schemas.microsoft.com/office/drawing/2014/main" val="10002"/>
                  </a:ext>
                </a:extLst>
              </a:tr>
              <a:tr h="370840">
                <a:tc gridSpan="6">
                  <a:txBody>
                    <a:bodyPr/>
                    <a:lstStyle/>
                    <a:p>
                      <a:r>
                        <a:rPr lang="de-DE" dirty="0"/>
                        <a:t>                                                              Vesperpause</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0003"/>
                  </a:ext>
                </a:extLst>
              </a:tr>
              <a:tr h="370840">
                <a:tc>
                  <a:txBody>
                    <a:bodyPr/>
                    <a:lstStyle/>
                    <a:p>
                      <a:r>
                        <a:rPr lang="de-DE" dirty="0"/>
                        <a:t>9.45-10.30</a:t>
                      </a:r>
                    </a:p>
                  </a:txBody>
                  <a:tcPr/>
                </a:tc>
                <a:tc>
                  <a:txBody>
                    <a:bodyPr/>
                    <a:lstStyle/>
                    <a:p>
                      <a:r>
                        <a:rPr lang="de-DE" dirty="0"/>
                        <a:t>AU</a:t>
                      </a:r>
                    </a:p>
                  </a:txBody>
                  <a:tcPr/>
                </a:tc>
                <a:tc>
                  <a:txBody>
                    <a:bodyPr/>
                    <a:lstStyle/>
                    <a:p>
                      <a:r>
                        <a:rPr lang="de-DE" dirty="0"/>
                        <a:t>AU</a:t>
                      </a:r>
                    </a:p>
                  </a:txBody>
                  <a:tcPr/>
                </a:tc>
                <a:tc>
                  <a:txBody>
                    <a:bodyPr/>
                    <a:lstStyle/>
                    <a:p>
                      <a:r>
                        <a:rPr lang="de-DE" dirty="0"/>
                        <a:t>Religion</a:t>
                      </a:r>
                    </a:p>
                  </a:txBody>
                  <a:tcPr/>
                </a:tc>
                <a:tc>
                  <a:txBody>
                    <a:bodyPr/>
                    <a:lstStyle/>
                    <a:p>
                      <a:r>
                        <a:rPr lang="de-DE" dirty="0"/>
                        <a:t>AU</a:t>
                      </a:r>
                    </a:p>
                  </a:txBody>
                  <a:tcPr/>
                </a:tc>
                <a:tc>
                  <a:txBody>
                    <a:bodyPr/>
                    <a:lstStyle/>
                    <a:p>
                      <a:r>
                        <a:rPr lang="de-DE" dirty="0"/>
                        <a:t>AU</a:t>
                      </a:r>
                    </a:p>
                  </a:txBody>
                  <a:tcPr/>
                </a:tc>
                <a:extLst>
                  <a:ext uri="{0D108BD9-81ED-4DB2-BD59-A6C34878D82A}">
                    <a16:rowId xmlns:a16="http://schemas.microsoft.com/office/drawing/2014/main" val="10004"/>
                  </a:ext>
                </a:extLst>
              </a:tr>
              <a:tr h="370840">
                <a:tc gridSpan="6">
                  <a:txBody>
                    <a:bodyPr/>
                    <a:lstStyle/>
                    <a:p>
                      <a:r>
                        <a:rPr lang="de-DE" dirty="0"/>
                        <a:t>                                                              große Pause</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0005"/>
                  </a:ext>
                </a:extLst>
              </a:tr>
              <a:tr h="370840">
                <a:tc>
                  <a:txBody>
                    <a:bodyPr/>
                    <a:lstStyle/>
                    <a:p>
                      <a:r>
                        <a:rPr lang="de-DE" dirty="0"/>
                        <a:t>10.50-11.35</a:t>
                      </a:r>
                    </a:p>
                  </a:txBody>
                  <a:tcPr/>
                </a:tc>
                <a:tc>
                  <a:txBody>
                    <a:bodyPr/>
                    <a:lstStyle/>
                    <a:p>
                      <a:r>
                        <a:rPr lang="de-DE" dirty="0"/>
                        <a:t>Sport</a:t>
                      </a:r>
                    </a:p>
                  </a:txBody>
                  <a:tcPr/>
                </a:tc>
                <a:tc>
                  <a:txBody>
                    <a:bodyPr/>
                    <a:lstStyle/>
                    <a:p>
                      <a:r>
                        <a:rPr lang="de-DE" dirty="0"/>
                        <a:t>AU</a:t>
                      </a:r>
                    </a:p>
                  </a:txBody>
                  <a:tcPr/>
                </a:tc>
                <a:tc>
                  <a:txBody>
                    <a:bodyPr/>
                    <a:lstStyle/>
                    <a:p>
                      <a:r>
                        <a:rPr lang="de-DE" dirty="0"/>
                        <a:t>AU</a:t>
                      </a:r>
                    </a:p>
                  </a:txBody>
                  <a:tcPr/>
                </a:tc>
                <a:tc>
                  <a:txBody>
                    <a:bodyPr/>
                    <a:lstStyle/>
                    <a:p>
                      <a:r>
                        <a:rPr lang="de-DE" dirty="0"/>
                        <a:t>AU</a:t>
                      </a:r>
                    </a:p>
                  </a:txBody>
                  <a:tcPr/>
                </a:tc>
                <a:tc>
                  <a:txBody>
                    <a:bodyPr/>
                    <a:lstStyle/>
                    <a:p>
                      <a:r>
                        <a:rPr lang="de-DE" dirty="0"/>
                        <a:t>Religion</a:t>
                      </a:r>
                    </a:p>
                  </a:txBody>
                  <a:tcPr/>
                </a:tc>
                <a:extLst>
                  <a:ext uri="{0D108BD9-81ED-4DB2-BD59-A6C34878D82A}">
                    <a16:rowId xmlns:a16="http://schemas.microsoft.com/office/drawing/2014/main" val="10006"/>
                  </a:ext>
                </a:extLst>
              </a:tr>
              <a:tr h="370840">
                <a:tc>
                  <a:txBody>
                    <a:bodyPr/>
                    <a:lstStyle/>
                    <a:p>
                      <a:r>
                        <a:rPr lang="de-DE" dirty="0"/>
                        <a:t>11.35-12.20</a:t>
                      </a:r>
                    </a:p>
                  </a:txBody>
                  <a:tcPr/>
                </a:tc>
                <a:tc>
                  <a:txBody>
                    <a:bodyPr/>
                    <a:lstStyle/>
                    <a:p>
                      <a:r>
                        <a:rPr lang="de-DE" dirty="0"/>
                        <a:t>IL</a:t>
                      </a:r>
                    </a:p>
                  </a:txBody>
                  <a:tcPr/>
                </a:tc>
                <a:tc>
                  <a:txBody>
                    <a:bodyPr/>
                    <a:lstStyle/>
                    <a:p>
                      <a:r>
                        <a:rPr lang="de-DE" dirty="0"/>
                        <a:t>IL</a:t>
                      </a:r>
                    </a:p>
                  </a:txBody>
                  <a:tcPr/>
                </a:tc>
                <a:tc>
                  <a:txBody>
                    <a:bodyPr/>
                    <a:lstStyle/>
                    <a:p>
                      <a:r>
                        <a:rPr lang="de-DE" dirty="0"/>
                        <a:t>AU</a:t>
                      </a:r>
                    </a:p>
                  </a:txBody>
                  <a:tcPr/>
                </a:tc>
                <a:tc>
                  <a:txBody>
                    <a:bodyPr/>
                    <a:lstStyle/>
                    <a:p>
                      <a:r>
                        <a:rPr lang="de-DE" dirty="0"/>
                        <a:t>Sport</a:t>
                      </a:r>
                    </a:p>
                  </a:txBody>
                  <a:tcPr/>
                </a:tc>
                <a:tc>
                  <a:txBody>
                    <a:bodyPr/>
                    <a:lstStyle/>
                    <a:p>
                      <a:r>
                        <a:rPr lang="de-DE" dirty="0"/>
                        <a:t>IL</a:t>
                      </a:r>
                    </a:p>
                  </a:txBody>
                  <a:tcPr/>
                </a:tc>
                <a:extLst>
                  <a:ext uri="{0D108BD9-81ED-4DB2-BD59-A6C34878D82A}">
                    <a16:rowId xmlns:a16="http://schemas.microsoft.com/office/drawing/2014/main" val="10007"/>
                  </a:ext>
                </a:extLst>
              </a:tr>
              <a:tr h="370840">
                <a:tc gridSpan="6">
                  <a:txBody>
                    <a:bodyPr/>
                    <a:lstStyle/>
                    <a:p>
                      <a:r>
                        <a:rPr lang="de-DE" dirty="0"/>
                        <a:t>12.25- 14.30                            Mittagsband  mit Mittagessen</a:t>
                      </a:r>
                    </a:p>
                  </a:txBody>
                  <a:tcPr/>
                </a:tc>
                <a:tc hMerge="1">
                  <a:txBody>
                    <a:bodyPr/>
                    <a:lstStyle/>
                    <a:p>
                      <a:endParaRPr lang="de-DE" dirty="0"/>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0008"/>
                  </a:ext>
                </a:extLst>
              </a:tr>
              <a:tr h="741680">
                <a:tc>
                  <a:txBody>
                    <a:bodyPr/>
                    <a:lstStyle/>
                    <a:p>
                      <a:r>
                        <a:rPr lang="de-DE" dirty="0"/>
                        <a:t>14.30-16.00</a:t>
                      </a:r>
                    </a:p>
                  </a:txBody>
                  <a:tcPr/>
                </a:tc>
                <a:tc>
                  <a:txBody>
                    <a:bodyPr/>
                    <a:lstStyle/>
                    <a:p>
                      <a:r>
                        <a:rPr lang="de-DE" dirty="0"/>
                        <a:t>Klassenzeit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TA</a:t>
                      </a:r>
                      <a:r>
                        <a:rPr lang="de-DE" baseline="0" dirty="0"/>
                        <a:t> (Themen-angebote)</a:t>
                      </a:r>
                      <a:endParaRPr lang="de-DE" dirty="0"/>
                    </a:p>
                    <a:p>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Stufenzeit</a:t>
                      </a:r>
                    </a:p>
                    <a:p>
                      <a:endParaRPr lang="de-DE" dirty="0"/>
                    </a:p>
                  </a:txBody>
                  <a:tcPr/>
                </a:tc>
                <a:tc>
                  <a:txBody>
                    <a:bodyPr/>
                    <a:lstStyle/>
                    <a:p>
                      <a:r>
                        <a:rPr lang="de-DE" dirty="0"/>
                        <a:t>AU</a:t>
                      </a:r>
                    </a:p>
                    <a:p>
                      <a:endParaRPr lang="de-DE" sz="1400" dirty="0"/>
                    </a:p>
                  </a:txBody>
                  <a:tcPr/>
                </a:tc>
                <a:tc>
                  <a:txBody>
                    <a:bodyPr/>
                    <a:lstStyle/>
                    <a:p>
                      <a:r>
                        <a:rPr lang="de-DE" sz="1400" dirty="0"/>
                        <a:t>ab 12.20 Uhr</a:t>
                      </a:r>
                      <a:r>
                        <a:rPr lang="de-DE" sz="1400" baseline="0" dirty="0"/>
                        <a:t> Betreuung hinzu buchbar</a:t>
                      </a:r>
                      <a:endParaRPr lang="de-DE" sz="1400" dirty="0"/>
                    </a:p>
                  </a:txBody>
                  <a:tcPr/>
                </a:tc>
                <a:extLst>
                  <a:ext uri="{0D108BD9-81ED-4DB2-BD59-A6C34878D82A}">
                    <a16:rowId xmlns:a16="http://schemas.microsoft.com/office/drawing/2014/main" val="10009"/>
                  </a:ext>
                </a:extLst>
              </a:tr>
              <a:tr h="370840">
                <a:tc gridSpan="6">
                  <a:txBody>
                    <a:bodyPr/>
                    <a:lstStyle/>
                    <a:p>
                      <a:r>
                        <a:rPr lang="de-DE" dirty="0"/>
                        <a:t>16.00-17.00                                   Spätdienst</a:t>
                      </a:r>
                      <a:r>
                        <a:rPr lang="de-DE" baseline="0" dirty="0"/>
                        <a:t> hinzu buchbar</a:t>
                      </a:r>
                      <a:endParaRPr lang="de-DE" dirty="0"/>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0010"/>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de-DE" dirty="0"/>
              <a:t>Individuelles Lernen</a:t>
            </a:r>
          </a:p>
        </p:txBody>
      </p:sp>
      <p:graphicFrame>
        <p:nvGraphicFramePr>
          <p:cNvPr id="8" name="Inhaltsplatzhalter 5">
            <a:extLst>
              <a:ext uri="{FF2B5EF4-FFF2-40B4-BE49-F238E27FC236}">
                <a16:creationId xmlns:a16="http://schemas.microsoft.com/office/drawing/2014/main" id="{4CF23D9A-833A-0E12-BF67-52885536ED33}"/>
              </a:ext>
            </a:extLst>
          </p:cNvPr>
          <p:cNvGraphicFramePr>
            <a:graphicFrameLocks noGrp="1"/>
          </p:cNvGraphicFramePr>
          <p:nvPr>
            <p:ph idx="1"/>
            <p:extLst>
              <p:ext uri="{D42A27DB-BD31-4B8C-83A1-F6EECF244321}">
                <p14:modId xmlns:p14="http://schemas.microsoft.com/office/powerpoint/2010/main" val="30030155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de-DE" dirty="0"/>
              <a:t>Mittagsband</a:t>
            </a:r>
          </a:p>
        </p:txBody>
      </p:sp>
      <p:graphicFrame>
        <p:nvGraphicFramePr>
          <p:cNvPr id="5" name="Inhaltsplatzhalter 2">
            <a:extLst>
              <a:ext uri="{FF2B5EF4-FFF2-40B4-BE49-F238E27FC236}">
                <a16:creationId xmlns:a16="http://schemas.microsoft.com/office/drawing/2014/main" id="{C5B7A0F9-81ED-AEED-ABD3-24E758C0831F}"/>
              </a:ext>
            </a:extLst>
          </p:cNvPr>
          <p:cNvGraphicFramePr>
            <a:graphicFrameLocks noGrp="1"/>
          </p:cNvGraphicFramePr>
          <p:nvPr>
            <p:ph idx="1"/>
            <p:extLst>
              <p:ext uri="{D42A27DB-BD31-4B8C-83A1-F6EECF244321}">
                <p14:modId xmlns:p14="http://schemas.microsoft.com/office/powerpoint/2010/main" val="13684334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Unsere Räume</a:t>
            </a:r>
          </a:p>
        </p:txBody>
      </p:sp>
      <p:pic>
        <p:nvPicPr>
          <p:cNvPr id="15" name="Inhaltsplatzhalter 1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2"/>
          </a:xfrm>
        </p:spPr>
      </p:pic>
    </p:spTree>
    <p:extLst>
      <p:ext uri="{BB962C8B-B14F-4D97-AF65-F5344CB8AC3E}">
        <p14:creationId xmlns:p14="http://schemas.microsoft.com/office/powerpoint/2010/main" val="80651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2"/>
          </a:xfrm>
        </p:spPr>
      </p:pic>
    </p:spTree>
    <p:extLst>
      <p:ext uri="{BB962C8B-B14F-4D97-AF65-F5344CB8AC3E}">
        <p14:creationId xmlns:p14="http://schemas.microsoft.com/office/powerpoint/2010/main" val="1336887603"/>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Bildschirmpräsentation (4:3)</PresentationFormat>
  <Paragraphs>153</Paragraphs>
  <Slides>23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23</vt:i4>
      </vt:variant>
    </vt:vector>
  </HeadingPairs>
  <TitlesOfParts>
    <vt:vector size="26" baseType="lpstr">
      <vt:lpstr>Arial</vt:lpstr>
      <vt:lpstr>Calibri</vt:lpstr>
      <vt:lpstr>Larissa-Design</vt:lpstr>
      <vt:lpstr>Ganztagesschule nach Wahlform</vt:lpstr>
      <vt:lpstr>Inhalt</vt:lpstr>
      <vt:lpstr>Konzept</vt:lpstr>
      <vt:lpstr>Stundenplan</vt:lpstr>
      <vt:lpstr>Individuelles Lernen</vt:lpstr>
      <vt:lpstr>Mittagsband</vt:lpstr>
      <vt:lpstr>Unsere Räume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Themenangebote</vt:lpstr>
      <vt:lpstr>Caterer</vt:lpstr>
      <vt:lpstr>Ferien</vt:lpstr>
      <vt:lpstr>Betreuungszeiten</vt:lpstr>
      <vt:lpstr>Übersicht Unterschiede GTS/VG</vt:lpstr>
      <vt:lpstr>GTS heißt…</vt:lpstr>
      <vt:lpstr>Anmeldung</vt:lpstr>
      <vt:lpstr>PowerPoint-Präsentation</vt:lpstr>
    </vt:vector>
  </TitlesOfParts>
  <Company>Landeshauptstadt Stuttgart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Ganztagesklasse</dc:title>
  <dc:creator>u51sh37</dc:creator>
  <cp:lastModifiedBy>Corinna Faigle</cp:lastModifiedBy>
  <cp:revision>49</cp:revision>
  <cp:lastPrinted>2018-11-20T17:52:43Z</cp:lastPrinted>
  <dcterms:created xsi:type="dcterms:W3CDTF">2015-10-30T09:55:07Z</dcterms:created>
  <dcterms:modified xsi:type="dcterms:W3CDTF">2023-10-30T18:56:24Z</dcterms:modified>
</cp:coreProperties>
</file>